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70" r:id="rId3"/>
    <p:sldId id="257" r:id="rId4"/>
    <p:sldId id="258" r:id="rId5"/>
    <p:sldId id="259" r:id="rId6"/>
    <p:sldId id="263" r:id="rId7"/>
    <p:sldId id="261" r:id="rId8"/>
    <p:sldId id="260" r:id="rId9"/>
    <p:sldId id="262" r:id="rId10"/>
    <p:sldId id="264" r:id="rId11"/>
    <p:sldId id="265" r:id="rId12"/>
    <p:sldId id="266" r:id="rId13"/>
    <p:sldId id="267" r:id="rId14"/>
    <p:sldId id="268" r:id="rId15"/>
    <p:sldId id="271"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56" d="100"/>
          <a:sy n="56" d="100"/>
        </p:scale>
        <p:origin x="1194" y="72"/>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2061459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794217-F3F4-43D2-8B5F-A95901423717}"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129270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3587251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11779553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1777418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2253614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2957275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3083034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57871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3697116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794217-F3F4-43D2-8B5F-A95901423717}"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424852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794217-F3F4-43D2-8B5F-A95901423717}"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3735667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794217-F3F4-43D2-8B5F-A95901423717}"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168911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794217-F3F4-43D2-8B5F-A95901423717}"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3439215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94217-F3F4-43D2-8B5F-A95901423717}"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67378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794217-F3F4-43D2-8B5F-A95901423717}"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311579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794217-F3F4-43D2-8B5F-A95901423717}"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355E685-DBBA-48FA-80AD-4F7D9E2C2F30}" type="slidenum">
              <a:rPr lang="en-IN" smtClean="0"/>
              <a:t>‹#›</a:t>
            </a:fld>
            <a:endParaRPr lang="en-IN"/>
          </a:p>
        </p:txBody>
      </p:sp>
    </p:spTree>
    <p:extLst>
      <p:ext uri="{BB962C8B-B14F-4D97-AF65-F5344CB8AC3E}">
        <p14:creationId xmlns:p14="http://schemas.microsoft.com/office/powerpoint/2010/main" val="2336024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3794217-F3F4-43D2-8B5F-A95901423717}" type="datetimeFigureOut">
              <a:rPr lang="en-IN" smtClean="0"/>
              <a:t>20-01-2025</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355E685-DBBA-48FA-80AD-4F7D9E2C2F30}" type="slidenum">
              <a:rPr lang="en-IN" smtClean="0"/>
              <a:t>‹#›</a:t>
            </a:fld>
            <a:endParaRPr lang="en-IN"/>
          </a:p>
        </p:txBody>
      </p:sp>
    </p:spTree>
    <p:extLst>
      <p:ext uri="{BB962C8B-B14F-4D97-AF65-F5344CB8AC3E}">
        <p14:creationId xmlns:p14="http://schemas.microsoft.com/office/powerpoint/2010/main" val="298893968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3005" y="177511"/>
            <a:ext cx="8805431" cy="1193800"/>
          </a:xfrm>
        </p:spPr>
        <p:txBody>
          <a:bodyPr>
            <a:normAutofit/>
          </a:bodyPr>
          <a:lstStyle/>
          <a:p>
            <a:r>
              <a:rPr lang="en-US" sz="7200" u="sng" dirty="0"/>
              <a:t>TWO WAY ANOVA</a:t>
            </a:r>
            <a:endParaRPr lang="en-IN" sz="7200" u="sng" dirty="0"/>
          </a:p>
        </p:txBody>
      </p:sp>
      <p:sp>
        <p:nvSpPr>
          <p:cNvPr id="3" name="Subtitle 2"/>
          <p:cNvSpPr>
            <a:spLocks noGrp="1"/>
          </p:cNvSpPr>
          <p:nvPr>
            <p:ph type="subTitle" idx="1"/>
          </p:nvPr>
        </p:nvSpPr>
        <p:spPr>
          <a:xfrm>
            <a:off x="542924" y="3698948"/>
            <a:ext cx="5414529" cy="2558977"/>
          </a:xfrm>
        </p:spPr>
        <p:txBody>
          <a:bodyPr>
            <a:normAutofit/>
          </a:bodyPr>
          <a:lstStyle/>
          <a:p>
            <a:pPr algn="ctr"/>
            <a:r>
              <a:rPr lang="en-US" sz="3200" dirty="0">
                <a:solidFill>
                  <a:srgbClr val="FF0000"/>
                </a:solidFill>
              </a:rPr>
              <a:t>Dr. </a:t>
            </a:r>
            <a:r>
              <a:rPr lang="en-US" sz="3200" dirty="0" err="1">
                <a:solidFill>
                  <a:srgbClr val="FF0000"/>
                </a:solidFill>
              </a:rPr>
              <a:t>Srinibash</a:t>
            </a:r>
            <a:r>
              <a:rPr lang="en-US" sz="3200" dirty="0">
                <a:solidFill>
                  <a:srgbClr val="FF0000"/>
                </a:solidFill>
              </a:rPr>
              <a:t> Dash</a:t>
            </a:r>
          </a:p>
          <a:p>
            <a:pPr algn="ctr"/>
            <a:r>
              <a:rPr lang="en-US" sz="2400" dirty="0">
                <a:solidFill>
                  <a:srgbClr val="FF0000"/>
                </a:solidFill>
              </a:rPr>
              <a:t>Associate Professor &amp; Head</a:t>
            </a:r>
          </a:p>
          <a:p>
            <a:pPr algn="ctr"/>
            <a:r>
              <a:rPr lang="en-US" sz="2400" dirty="0">
                <a:solidFill>
                  <a:srgbClr val="FF0000"/>
                </a:solidFill>
              </a:rPr>
              <a:t>School of Management</a:t>
            </a:r>
          </a:p>
          <a:p>
            <a:pPr algn="ctr"/>
            <a:r>
              <a:rPr lang="en-US" sz="2400" dirty="0">
                <a:solidFill>
                  <a:srgbClr val="FF0000"/>
                </a:solidFill>
              </a:rPr>
              <a:t>Gangadhar </a:t>
            </a:r>
            <a:r>
              <a:rPr lang="en-US" sz="2400" dirty="0" err="1">
                <a:solidFill>
                  <a:srgbClr val="FF0000"/>
                </a:solidFill>
              </a:rPr>
              <a:t>Meher</a:t>
            </a:r>
            <a:r>
              <a:rPr lang="en-US" sz="2400">
                <a:solidFill>
                  <a:srgbClr val="FF0000"/>
                </a:solidFill>
              </a:rPr>
              <a:t> University</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2253" y="1468220"/>
            <a:ext cx="5555673" cy="4267635"/>
          </a:xfrm>
          <a:prstGeom prst="rect">
            <a:avLst/>
          </a:prstGeom>
        </p:spPr>
      </p:pic>
      <p:sp>
        <p:nvSpPr>
          <p:cNvPr id="5" name="TextBox 4"/>
          <p:cNvSpPr txBox="1"/>
          <p:nvPr/>
        </p:nvSpPr>
        <p:spPr>
          <a:xfrm>
            <a:off x="1876424" y="2058076"/>
            <a:ext cx="4856886" cy="954107"/>
          </a:xfrm>
          <a:prstGeom prst="rect">
            <a:avLst/>
          </a:prstGeom>
          <a:noFill/>
        </p:spPr>
        <p:txBody>
          <a:bodyPr wrap="square" rtlCol="0">
            <a:spAutoFit/>
          </a:bodyPr>
          <a:lstStyle/>
          <a:p>
            <a:r>
              <a:rPr lang="en-US" sz="2800" b="1" u="sng" dirty="0"/>
              <a:t>SUBJECT: RESEARCH METHODOLOGY</a:t>
            </a:r>
            <a:endParaRPr lang="en-IN" sz="2800" b="1" u="sng" dirty="0"/>
          </a:p>
        </p:txBody>
      </p:sp>
    </p:spTree>
    <p:extLst>
      <p:ext uri="{BB962C8B-B14F-4D97-AF65-F5344CB8AC3E}">
        <p14:creationId xmlns:p14="http://schemas.microsoft.com/office/powerpoint/2010/main" val="2995482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6544" y="110838"/>
            <a:ext cx="4954583" cy="530022"/>
          </a:xfrm>
        </p:spPr>
        <p:txBody>
          <a:bodyPr>
            <a:normAutofit fontScale="90000"/>
          </a:bodyPr>
          <a:lstStyle/>
          <a:p>
            <a:r>
              <a:rPr lang="en-US" b="1" dirty="0"/>
              <a:t>EXAMPLE QUESTION</a:t>
            </a:r>
            <a:endParaRPr lang="en-IN" b="1" dirty="0"/>
          </a:p>
        </p:txBody>
      </p:sp>
      <p:sp>
        <p:nvSpPr>
          <p:cNvPr id="3" name="Content Placeholder 2"/>
          <p:cNvSpPr>
            <a:spLocks noGrp="1"/>
          </p:cNvSpPr>
          <p:nvPr>
            <p:ph idx="1"/>
          </p:nvPr>
        </p:nvSpPr>
        <p:spPr>
          <a:xfrm>
            <a:off x="1835728" y="489957"/>
            <a:ext cx="10536382" cy="5827712"/>
          </a:xfrm>
        </p:spPr>
        <p:txBody>
          <a:bodyPr/>
          <a:lstStyle/>
          <a:p>
            <a:pPr marL="0" indent="0">
              <a:buNone/>
            </a:pPr>
            <a:r>
              <a:rPr lang="en-US" dirty="0"/>
              <a:t>Q-To study the performance of three detergents and three different water temperature, the following witness readings were obtained with specially designed equipment. Make the ANOVA for given data:</a:t>
            </a:r>
          </a:p>
          <a:p>
            <a:pPr marL="0" indent="0">
              <a:buNone/>
            </a:pPr>
            <a:endParaRPr lang="en-US" dirty="0"/>
          </a:p>
          <a:p>
            <a:pPr marL="0" indent="0">
              <a:buNone/>
            </a:pPr>
            <a:endParaRPr lang="en-US" dirty="0"/>
          </a:p>
          <a:p>
            <a:pPr marL="0" indent="0">
              <a:buNone/>
            </a:pPr>
            <a:endParaRPr lang="en-US" dirty="0"/>
          </a:p>
          <a:p>
            <a:pPr marL="0" indent="0">
              <a:buNone/>
            </a:pPr>
            <a:r>
              <a:rPr lang="en-US" dirty="0"/>
              <a:t>SOLUTION;</a:t>
            </a:r>
          </a:p>
          <a:p>
            <a:pPr marL="0" indent="0">
              <a:buNone/>
            </a:pPr>
            <a:r>
              <a:rPr lang="en-US" b="1" i="1" u="sng" dirty="0"/>
              <a:t>STEP-1: Calculation of grand total &amp; </a:t>
            </a:r>
            <a:r>
              <a:rPr lang="en-US" b="1" i="1" u="sng" dirty="0" err="1"/>
              <a:t>corrention</a:t>
            </a:r>
            <a:r>
              <a:rPr lang="en-US" b="1" i="1" u="sng" dirty="0"/>
              <a:t> factor</a:t>
            </a:r>
            <a:r>
              <a:rPr lang="en-US" i="1" u="sng" dirty="0"/>
              <a:t>:-</a:t>
            </a:r>
          </a:p>
          <a:p>
            <a:pPr marL="0" indent="0">
              <a:buNone/>
            </a:pPr>
            <a:r>
              <a:rPr lang="en-US" dirty="0"/>
              <a:t>Let assume </a:t>
            </a:r>
          </a:p>
          <a:p>
            <a:pPr marL="0" indent="0">
              <a:buNone/>
            </a:pPr>
            <a:r>
              <a:rPr lang="en-US" dirty="0"/>
              <a:t>45 between</a:t>
            </a:r>
          </a:p>
          <a:p>
            <a:pPr marL="0" indent="0">
              <a:buNone/>
            </a:pPr>
            <a:r>
              <a:rPr lang="en-US" dirty="0"/>
              <a:t>39 and 52.</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730197020"/>
              </p:ext>
            </p:extLst>
          </p:nvPr>
        </p:nvGraphicFramePr>
        <p:xfrm>
          <a:off x="2320638" y="1953553"/>
          <a:ext cx="6848762" cy="1533397"/>
        </p:xfrm>
        <a:graphic>
          <a:graphicData uri="http://schemas.openxmlformats.org/drawingml/2006/table">
            <a:tbl>
              <a:tblPr firstRow="1" bandRow="1">
                <a:tableStyleId>{7DF18680-E054-41AD-8BC1-D1AEF772440D}</a:tableStyleId>
              </a:tblPr>
              <a:tblGrid>
                <a:gridCol w="2725314">
                  <a:extLst>
                    <a:ext uri="{9D8B030D-6E8A-4147-A177-3AD203B41FA5}">
                      <a16:colId xmlns:a16="http://schemas.microsoft.com/office/drawing/2014/main" val="1981422370"/>
                    </a:ext>
                  </a:extLst>
                </a:gridCol>
                <a:gridCol w="1272652">
                  <a:extLst>
                    <a:ext uri="{9D8B030D-6E8A-4147-A177-3AD203B41FA5}">
                      <a16:colId xmlns:a16="http://schemas.microsoft.com/office/drawing/2014/main" val="1399326452"/>
                    </a:ext>
                  </a:extLst>
                </a:gridCol>
                <a:gridCol w="1318387">
                  <a:extLst>
                    <a:ext uri="{9D8B030D-6E8A-4147-A177-3AD203B41FA5}">
                      <a16:colId xmlns:a16="http://schemas.microsoft.com/office/drawing/2014/main" val="1158948723"/>
                    </a:ext>
                  </a:extLst>
                </a:gridCol>
                <a:gridCol w="1532409">
                  <a:extLst>
                    <a:ext uri="{9D8B030D-6E8A-4147-A177-3AD203B41FA5}">
                      <a16:colId xmlns:a16="http://schemas.microsoft.com/office/drawing/2014/main" val="2880887781"/>
                    </a:ext>
                  </a:extLst>
                </a:gridCol>
              </a:tblGrid>
              <a:tr h="436117">
                <a:tc>
                  <a:txBody>
                    <a:bodyPr/>
                    <a:lstStyle/>
                    <a:p>
                      <a:r>
                        <a:rPr lang="en-US" dirty="0"/>
                        <a:t>WATER</a:t>
                      </a:r>
                      <a:r>
                        <a:rPr lang="en-US" baseline="0" dirty="0"/>
                        <a:t> TEMPERATURE</a:t>
                      </a:r>
                      <a:endParaRPr lang="en-IN" dirty="0"/>
                    </a:p>
                  </a:txBody>
                  <a:tcPr/>
                </a:tc>
                <a:tc>
                  <a:txBody>
                    <a:bodyPr/>
                    <a:lstStyle/>
                    <a:p>
                      <a:r>
                        <a:rPr lang="en-US" dirty="0"/>
                        <a:t>A</a:t>
                      </a:r>
                      <a:endParaRPr lang="en-IN" dirty="0"/>
                    </a:p>
                  </a:txBody>
                  <a:tcPr/>
                </a:tc>
                <a:tc>
                  <a:txBody>
                    <a:bodyPr/>
                    <a:lstStyle/>
                    <a:p>
                      <a:r>
                        <a:rPr lang="en-US" dirty="0"/>
                        <a:t>B</a:t>
                      </a:r>
                      <a:endParaRPr lang="en-IN" dirty="0"/>
                    </a:p>
                  </a:txBody>
                  <a:tcPr/>
                </a:tc>
                <a:tc>
                  <a:txBody>
                    <a:bodyPr/>
                    <a:lstStyle/>
                    <a:p>
                      <a:r>
                        <a:rPr lang="en-US" dirty="0"/>
                        <a:t>C</a:t>
                      </a:r>
                      <a:endParaRPr lang="en-IN" dirty="0"/>
                    </a:p>
                  </a:txBody>
                  <a:tcPr/>
                </a:tc>
                <a:extLst>
                  <a:ext uri="{0D108BD9-81ED-4DB2-BD59-A6C34878D82A}">
                    <a16:rowId xmlns:a16="http://schemas.microsoft.com/office/drawing/2014/main" val="2989381217"/>
                  </a:ext>
                </a:extLst>
              </a:tr>
              <a:tr h="306108">
                <a:tc>
                  <a:txBody>
                    <a:bodyPr/>
                    <a:lstStyle/>
                    <a:p>
                      <a:r>
                        <a:rPr lang="en-US" dirty="0"/>
                        <a:t>COLD WATER</a:t>
                      </a:r>
                      <a:endParaRPr lang="en-IN" dirty="0"/>
                    </a:p>
                  </a:txBody>
                  <a:tcPr/>
                </a:tc>
                <a:tc>
                  <a:txBody>
                    <a:bodyPr/>
                    <a:lstStyle/>
                    <a:p>
                      <a:r>
                        <a:rPr lang="en-US" dirty="0"/>
                        <a:t>47</a:t>
                      </a:r>
                      <a:endParaRPr lang="en-IN" dirty="0"/>
                    </a:p>
                  </a:txBody>
                  <a:tcPr/>
                </a:tc>
                <a:tc>
                  <a:txBody>
                    <a:bodyPr/>
                    <a:lstStyle/>
                    <a:p>
                      <a:r>
                        <a:rPr lang="en-US" dirty="0"/>
                        <a:t>45</a:t>
                      </a:r>
                      <a:endParaRPr lang="en-IN" dirty="0"/>
                    </a:p>
                  </a:txBody>
                  <a:tcPr/>
                </a:tc>
                <a:tc>
                  <a:txBody>
                    <a:bodyPr/>
                    <a:lstStyle/>
                    <a:p>
                      <a:r>
                        <a:rPr lang="en-US" dirty="0"/>
                        <a:t>50</a:t>
                      </a:r>
                      <a:endParaRPr lang="en-IN" dirty="0"/>
                    </a:p>
                  </a:txBody>
                  <a:tcPr/>
                </a:tc>
                <a:extLst>
                  <a:ext uri="{0D108BD9-81ED-4DB2-BD59-A6C34878D82A}">
                    <a16:rowId xmlns:a16="http://schemas.microsoft.com/office/drawing/2014/main" val="2306308373"/>
                  </a:ext>
                </a:extLst>
              </a:tr>
              <a:tr h="306108">
                <a:tc>
                  <a:txBody>
                    <a:bodyPr/>
                    <a:lstStyle/>
                    <a:p>
                      <a:r>
                        <a:rPr lang="en-US" dirty="0"/>
                        <a:t>WARM WATER</a:t>
                      </a:r>
                      <a:endParaRPr lang="en-IN" dirty="0"/>
                    </a:p>
                  </a:txBody>
                  <a:tcPr/>
                </a:tc>
                <a:tc>
                  <a:txBody>
                    <a:bodyPr/>
                    <a:lstStyle/>
                    <a:p>
                      <a:r>
                        <a:rPr lang="en-US" dirty="0"/>
                        <a:t>39</a:t>
                      </a:r>
                      <a:endParaRPr lang="en-IN" dirty="0"/>
                    </a:p>
                  </a:txBody>
                  <a:tcPr/>
                </a:tc>
                <a:tc>
                  <a:txBody>
                    <a:bodyPr/>
                    <a:lstStyle/>
                    <a:p>
                      <a:r>
                        <a:rPr lang="en-US" dirty="0"/>
                        <a:t>42</a:t>
                      </a:r>
                      <a:endParaRPr lang="en-IN" dirty="0"/>
                    </a:p>
                  </a:txBody>
                  <a:tcPr/>
                </a:tc>
                <a:tc>
                  <a:txBody>
                    <a:bodyPr/>
                    <a:lstStyle/>
                    <a:p>
                      <a:r>
                        <a:rPr lang="en-US" dirty="0"/>
                        <a:t>52</a:t>
                      </a:r>
                      <a:endParaRPr lang="en-IN" dirty="0"/>
                    </a:p>
                  </a:txBody>
                  <a:tcPr/>
                </a:tc>
                <a:extLst>
                  <a:ext uri="{0D108BD9-81ED-4DB2-BD59-A6C34878D82A}">
                    <a16:rowId xmlns:a16="http://schemas.microsoft.com/office/drawing/2014/main" val="482269671"/>
                  </a:ext>
                </a:extLst>
              </a:tr>
              <a:tr h="306108">
                <a:tc>
                  <a:txBody>
                    <a:bodyPr/>
                    <a:lstStyle/>
                    <a:p>
                      <a:r>
                        <a:rPr lang="en-US" dirty="0"/>
                        <a:t>HOT WATER</a:t>
                      </a:r>
                      <a:endParaRPr lang="en-IN" dirty="0"/>
                    </a:p>
                  </a:txBody>
                  <a:tcPr/>
                </a:tc>
                <a:tc>
                  <a:txBody>
                    <a:bodyPr/>
                    <a:lstStyle/>
                    <a:p>
                      <a:r>
                        <a:rPr lang="en-US" dirty="0"/>
                        <a:t>44</a:t>
                      </a:r>
                      <a:endParaRPr lang="en-IN" dirty="0"/>
                    </a:p>
                  </a:txBody>
                  <a:tcPr/>
                </a:tc>
                <a:tc>
                  <a:txBody>
                    <a:bodyPr/>
                    <a:lstStyle/>
                    <a:p>
                      <a:r>
                        <a:rPr lang="en-US" dirty="0"/>
                        <a:t>36</a:t>
                      </a:r>
                      <a:endParaRPr lang="en-IN" dirty="0"/>
                    </a:p>
                  </a:txBody>
                  <a:tcPr/>
                </a:tc>
                <a:tc>
                  <a:txBody>
                    <a:bodyPr/>
                    <a:lstStyle/>
                    <a:p>
                      <a:r>
                        <a:rPr lang="en-US" dirty="0"/>
                        <a:t>48</a:t>
                      </a:r>
                      <a:endParaRPr lang="en-IN" dirty="0"/>
                    </a:p>
                  </a:txBody>
                  <a:tcPr/>
                </a:tc>
                <a:extLst>
                  <a:ext uri="{0D108BD9-81ED-4DB2-BD59-A6C34878D82A}">
                    <a16:rowId xmlns:a16="http://schemas.microsoft.com/office/drawing/2014/main" val="46455950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84665953"/>
              </p:ext>
            </p:extLst>
          </p:nvPr>
        </p:nvGraphicFramePr>
        <p:xfrm>
          <a:off x="3456704" y="4514389"/>
          <a:ext cx="7322131" cy="2103120"/>
        </p:xfrm>
        <a:graphic>
          <a:graphicData uri="http://schemas.openxmlformats.org/drawingml/2006/table">
            <a:tbl>
              <a:tblPr firstRow="1" bandRow="1">
                <a:tableStyleId>{7DF18680-E054-41AD-8BC1-D1AEF772440D}</a:tableStyleId>
              </a:tblPr>
              <a:tblGrid>
                <a:gridCol w="2478227">
                  <a:extLst>
                    <a:ext uri="{9D8B030D-6E8A-4147-A177-3AD203B41FA5}">
                      <a16:colId xmlns:a16="http://schemas.microsoft.com/office/drawing/2014/main" val="1934171370"/>
                    </a:ext>
                  </a:extLst>
                </a:gridCol>
                <a:gridCol w="1099562">
                  <a:extLst>
                    <a:ext uri="{9D8B030D-6E8A-4147-A177-3AD203B41FA5}">
                      <a16:colId xmlns:a16="http://schemas.microsoft.com/office/drawing/2014/main" val="153636146"/>
                    </a:ext>
                  </a:extLst>
                </a:gridCol>
                <a:gridCol w="1239680">
                  <a:extLst>
                    <a:ext uri="{9D8B030D-6E8A-4147-A177-3AD203B41FA5}">
                      <a16:colId xmlns:a16="http://schemas.microsoft.com/office/drawing/2014/main" val="1353946508"/>
                    </a:ext>
                  </a:extLst>
                </a:gridCol>
                <a:gridCol w="1252331">
                  <a:extLst>
                    <a:ext uri="{9D8B030D-6E8A-4147-A177-3AD203B41FA5}">
                      <a16:colId xmlns:a16="http://schemas.microsoft.com/office/drawing/2014/main" val="95365378"/>
                    </a:ext>
                  </a:extLst>
                </a:gridCol>
                <a:gridCol w="1252331">
                  <a:extLst>
                    <a:ext uri="{9D8B030D-6E8A-4147-A177-3AD203B41FA5}">
                      <a16:colId xmlns:a16="http://schemas.microsoft.com/office/drawing/2014/main" val="2606342245"/>
                    </a:ext>
                  </a:extLst>
                </a:gridCol>
              </a:tblGrid>
              <a:tr h="502443">
                <a:tc>
                  <a:txBody>
                    <a:bodyPr/>
                    <a:lstStyle/>
                    <a:p>
                      <a:r>
                        <a:rPr lang="en-US" dirty="0"/>
                        <a:t>WATER</a:t>
                      </a:r>
                      <a:r>
                        <a:rPr lang="en-US" baseline="0" dirty="0"/>
                        <a:t> TEMPERATURE</a:t>
                      </a:r>
                      <a:endParaRPr lang="en-IN" dirty="0"/>
                    </a:p>
                  </a:txBody>
                  <a:tcPr/>
                </a:tc>
                <a:tc>
                  <a:txBody>
                    <a:bodyPr/>
                    <a:lstStyle/>
                    <a:p>
                      <a:r>
                        <a:rPr lang="en-US" dirty="0"/>
                        <a:t>A</a:t>
                      </a:r>
                      <a:endParaRPr lang="en-IN" dirty="0"/>
                    </a:p>
                  </a:txBody>
                  <a:tcPr/>
                </a:tc>
                <a:tc>
                  <a:txBody>
                    <a:bodyPr/>
                    <a:lstStyle/>
                    <a:p>
                      <a:r>
                        <a:rPr lang="en-US" dirty="0"/>
                        <a:t>B</a:t>
                      </a:r>
                      <a:endParaRPr lang="en-IN" dirty="0"/>
                    </a:p>
                  </a:txBody>
                  <a:tcPr/>
                </a:tc>
                <a:tc>
                  <a:txBody>
                    <a:bodyPr/>
                    <a:lstStyle/>
                    <a:p>
                      <a:r>
                        <a:rPr lang="en-US" dirty="0"/>
                        <a:t>C</a:t>
                      </a:r>
                      <a:endParaRPr lang="en-IN" dirty="0"/>
                    </a:p>
                  </a:txBody>
                  <a:tcPr/>
                </a:tc>
                <a:tc>
                  <a:txBody>
                    <a:bodyPr/>
                    <a:lstStyle/>
                    <a:p>
                      <a:r>
                        <a:rPr lang="en-US" b="1" dirty="0"/>
                        <a:t>TOTAL</a:t>
                      </a:r>
                      <a:endParaRPr lang="en-IN" b="1" dirty="0"/>
                    </a:p>
                  </a:txBody>
                  <a:tcPr/>
                </a:tc>
                <a:extLst>
                  <a:ext uri="{0D108BD9-81ED-4DB2-BD59-A6C34878D82A}">
                    <a16:rowId xmlns:a16="http://schemas.microsoft.com/office/drawing/2014/main" val="2323281923"/>
                  </a:ext>
                </a:extLst>
              </a:tr>
              <a:tr h="287110">
                <a:tc>
                  <a:txBody>
                    <a:bodyPr/>
                    <a:lstStyle/>
                    <a:p>
                      <a:r>
                        <a:rPr lang="en-US" dirty="0"/>
                        <a:t>COLD WATER</a:t>
                      </a:r>
                      <a:endParaRPr lang="en-IN" dirty="0"/>
                    </a:p>
                  </a:txBody>
                  <a:tcPr/>
                </a:tc>
                <a:tc>
                  <a:txBody>
                    <a:bodyPr/>
                    <a:lstStyle/>
                    <a:p>
                      <a:r>
                        <a:rPr lang="en-US" dirty="0"/>
                        <a:t>2</a:t>
                      </a:r>
                      <a:endParaRPr lang="en-IN" dirty="0"/>
                    </a:p>
                  </a:txBody>
                  <a:tcPr/>
                </a:tc>
                <a:tc>
                  <a:txBody>
                    <a:bodyPr/>
                    <a:lstStyle/>
                    <a:p>
                      <a:r>
                        <a:rPr lang="en-US" dirty="0"/>
                        <a:t>0</a:t>
                      </a:r>
                      <a:endParaRPr lang="en-IN" dirty="0"/>
                    </a:p>
                  </a:txBody>
                  <a:tcPr/>
                </a:tc>
                <a:tc>
                  <a:txBody>
                    <a:bodyPr/>
                    <a:lstStyle/>
                    <a:p>
                      <a:r>
                        <a:rPr lang="en-US" dirty="0"/>
                        <a:t>5</a:t>
                      </a:r>
                      <a:endParaRPr lang="en-IN" dirty="0"/>
                    </a:p>
                  </a:txBody>
                  <a:tcPr/>
                </a:tc>
                <a:tc>
                  <a:txBody>
                    <a:bodyPr/>
                    <a:lstStyle/>
                    <a:p>
                      <a:r>
                        <a:rPr lang="en-US" b="1" dirty="0"/>
                        <a:t>7</a:t>
                      </a:r>
                      <a:endParaRPr lang="en-IN" b="1" dirty="0"/>
                    </a:p>
                  </a:txBody>
                  <a:tcPr/>
                </a:tc>
                <a:extLst>
                  <a:ext uri="{0D108BD9-81ED-4DB2-BD59-A6C34878D82A}">
                    <a16:rowId xmlns:a16="http://schemas.microsoft.com/office/drawing/2014/main" val="1489825126"/>
                  </a:ext>
                </a:extLst>
              </a:tr>
              <a:tr h="287110">
                <a:tc>
                  <a:txBody>
                    <a:bodyPr/>
                    <a:lstStyle/>
                    <a:p>
                      <a:r>
                        <a:rPr lang="en-US" dirty="0"/>
                        <a:t>WARM WATER</a:t>
                      </a:r>
                      <a:endParaRPr lang="en-IN" dirty="0"/>
                    </a:p>
                  </a:txBody>
                  <a:tcPr/>
                </a:tc>
                <a:tc>
                  <a:txBody>
                    <a:bodyPr/>
                    <a:lstStyle/>
                    <a:p>
                      <a:r>
                        <a:rPr lang="en-US" dirty="0"/>
                        <a:t>-6</a:t>
                      </a:r>
                      <a:endParaRPr lang="en-IN" dirty="0"/>
                    </a:p>
                  </a:txBody>
                  <a:tcPr/>
                </a:tc>
                <a:tc>
                  <a:txBody>
                    <a:bodyPr/>
                    <a:lstStyle/>
                    <a:p>
                      <a:r>
                        <a:rPr lang="en-US" dirty="0"/>
                        <a:t>-3</a:t>
                      </a:r>
                      <a:endParaRPr lang="en-IN" dirty="0"/>
                    </a:p>
                  </a:txBody>
                  <a:tcPr/>
                </a:tc>
                <a:tc>
                  <a:txBody>
                    <a:bodyPr/>
                    <a:lstStyle/>
                    <a:p>
                      <a:r>
                        <a:rPr lang="en-US" dirty="0"/>
                        <a:t>7</a:t>
                      </a:r>
                      <a:endParaRPr lang="en-IN" dirty="0"/>
                    </a:p>
                  </a:txBody>
                  <a:tcPr/>
                </a:tc>
                <a:tc>
                  <a:txBody>
                    <a:bodyPr/>
                    <a:lstStyle/>
                    <a:p>
                      <a:r>
                        <a:rPr lang="en-US" dirty="0"/>
                        <a:t>-</a:t>
                      </a:r>
                      <a:r>
                        <a:rPr lang="en-US" b="1" dirty="0"/>
                        <a:t>2</a:t>
                      </a:r>
                      <a:endParaRPr lang="en-IN" b="1" dirty="0"/>
                    </a:p>
                  </a:txBody>
                  <a:tcPr/>
                </a:tc>
                <a:extLst>
                  <a:ext uri="{0D108BD9-81ED-4DB2-BD59-A6C34878D82A}">
                    <a16:rowId xmlns:a16="http://schemas.microsoft.com/office/drawing/2014/main" val="1460405902"/>
                  </a:ext>
                </a:extLst>
              </a:tr>
              <a:tr h="287110">
                <a:tc>
                  <a:txBody>
                    <a:bodyPr/>
                    <a:lstStyle/>
                    <a:p>
                      <a:r>
                        <a:rPr lang="en-US" dirty="0"/>
                        <a:t>HOT WATER</a:t>
                      </a:r>
                      <a:endParaRPr lang="en-IN" dirty="0"/>
                    </a:p>
                  </a:txBody>
                  <a:tcPr/>
                </a:tc>
                <a:tc>
                  <a:txBody>
                    <a:bodyPr/>
                    <a:lstStyle/>
                    <a:p>
                      <a:r>
                        <a:rPr lang="en-US" dirty="0"/>
                        <a:t>-1</a:t>
                      </a:r>
                      <a:endParaRPr lang="en-IN" dirty="0"/>
                    </a:p>
                  </a:txBody>
                  <a:tcPr/>
                </a:tc>
                <a:tc>
                  <a:txBody>
                    <a:bodyPr/>
                    <a:lstStyle/>
                    <a:p>
                      <a:r>
                        <a:rPr lang="en-US" dirty="0"/>
                        <a:t>-9</a:t>
                      </a:r>
                      <a:endParaRPr lang="en-IN" dirty="0"/>
                    </a:p>
                  </a:txBody>
                  <a:tcPr/>
                </a:tc>
                <a:tc>
                  <a:txBody>
                    <a:bodyPr/>
                    <a:lstStyle/>
                    <a:p>
                      <a:r>
                        <a:rPr lang="en-US" dirty="0"/>
                        <a:t>3</a:t>
                      </a:r>
                      <a:endParaRPr lang="en-IN" dirty="0"/>
                    </a:p>
                  </a:txBody>
                  <a:tcPr/>
                </a:tc>
                <a:tc>
                  <a:txBody>
                    <a:bodyPr/>
                    <a:lstStyle/>
                    <a:p>
                      <a:r>
                        <a:rPr lang="en-US" dirty="0"/>
                        <a:t>-</a:t>
                      </a:r>
                      <a:r>
                        <a:rPr lang="en-US" b="1" dirty="0"/>
                        <a:t>7</a:t>
                      </a:r>
                      <a:endParaRPr lang="en-IN" b="1" dirty="0"/>
                    </a:p>
                  </a:txBody>
                  <a:tcPr/>
                </a:tc>
                <a:extLst>
                  <a:ext uri="{0D108BD9-81ED-4DB2-BD59-A6C34878D82A}">
                    <a16:rowId xmlns:a16="http://schemas.microsoft.com/office/drawing/2014/main" val="523438820"/>
                  </a:ext>
                </a:extLst>
              </a:tr>
              <a:tr h="287110">
                <a:tc>
                  <a:txBody>
                    <a:bodyPr/>
                    <a:lstStyle/>
                    <a:p>
                      <a:r>
                        <a:rPr lang="en-US" b="1" dirty="0"/>
                        <a:t>TOTAL</a:t>
                      </a:r>
                      <a:endParaRPr lang="en-IN" b="1" dirty="0"/>
                    </a:p>
                  </a:txBody>
                  <a:tcPr/>
                </a:tc>
                <a:tc>
                  <a:txBody>
                    <a:bodyPr/>
                    <a:lstStyle/>
                    <a:p>
                      <a:r>
                        <a:rPr lang="en-US" dirty="0"/>
                        <a:t>-</a:t>
                      </a:r>
                      <a:r>
                        <a:rPr lang="en-US" b="1" dirty="0"/>
                        <a:t>5</a:t>
                      </a:r>
                      <a:endParaRPr lang="en-IN" b="1" dirty="0"/>
                    </a:p>
                  </a:txBody>
                  <a:tcPr/>
                </a:tc>
                <a:tc>
                  <a:txBody>
                    <a:bodyPr/>
                    <a:lstStyle/>
                    <a:p>
                      <a:r>
                        <a:rPr lang="en-US" dirty="0"/>
                        <a:t>-</a:t>
                      </a:r>
                      <a:r>
                        <a:rPr lang="en-US" b="1" dirty="0"/>
                        <a:t>12</a:t>
                      </a:r>
                      <a:endParaRPr lang="en-IN" b="1" dirty="0"/>
                    </a:p>
                  </a:txBody>
                  <a:tcPr/>
                </a:tc>
                <a:tc>
                  <a:txBody>
                    <a:bodyPr/>
                    <a:lstStyle/>
                    <a:p>
                      <a:r>
                        <a:rPr lang="en-US" b="1" dirty="0"/>
                        <a:t>15</a:t>
                      </a:r>
                      <a:endParaRPr lang="en-IN" b="1" dirty="0"/>
                    </a:p>
                  </a:txBody>
                  <a:tcPr/>
                </a:tc>
                <a:tc>
                  <a:txBody>
                    <a:bodyPr/>
                    <a:lstStyle/>
                    <a:p>
                      <a:r>
                        <a:rPr lang="en-US" dirty="0">
                          <a:solidFill>
                            <a:srgbClr val="FF0000"/>
                          </a:solidFill>
                        </a:rPr>
                        <a:t>-</a:t>
                      </a:r>
                      <a:r>
                        <a:rPr lang="en-US" b="1" dirty="0">
                          <a:solidFill>
                            <a:srgbClr val="FF0000"/>
                          </a:solidFill>
                        </a:rPr>
                        <a:t>2</a:t>
                      </a:r>
                      <a:endParaRPr lang="en-IN" b="1" dirty="0">
                        <a:solidFill>
                          <a:srgbClr val="FF0000"/>
                        </a:solidFill>
                      </a:endParaRPr>
                    </a:p>
                  </a:txBody>
                  <a:tcPr/>
                </a:tc>
                <a:extLst>
                  <a:ext uri="{0D108BD9-81ED-4DB2-BD59-A6C34878D82A}">
                    <a16:rowId xmlns:a16="http://schemas.microsoft.com/office/drawing/2014/main" val="887121245"/>
                  </a:ext>
                </a:extLst>
              </a:tr>
            </a:tbl>
          </a:graphicData>
        </a:graphic>
      </p:graphicFrame>
    </p:spTree>
    <p:extLst>
      <p:ext uri="{BB962C8B-B14F-4D97-AF65-F5344CB8AC3E}">
        <p14:creationId xmlns:p14="http://schemas.microsoft.com/office/powerpoint/2010/main" val="2872155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842663" y="484909"/>
                <a:ext cx="9850582" cy="6248400"/>
              </a:xfrm>
            </p:spPr>
            <p:txBody>
              <a:bodyPr/>
              <a:lstStyle/>
              <a:p>
                <a:pPr marL="0" indent="0">
                  <a:buNone/>
                </a:pPr>
                <a:r>
                  <a:rPr lang="en-US" dirty="0"/>
                  <a:t>Hence Grand Total (T)= </a:t>
                </a:r>
                <a:r>
                  <a:rPr lang="en-US" dirty="0">
                    <a:solidFill>
                      <a:srgbClr val="FF0000"/>
                    </a:solidFill>
                  </a:rPr>
                  <a:t>-2</a:t>
                </a:r>
              </a:p>
              <a:p>
                <a:pPr marL="0" indent="0">
                  <a:buNone/>
                </a:pPr>
                <a:r>
                  <a:rPr lang="en-US" dirty="0"/>
                  <a:t>Correction Factor = </a:t>
                </a:r>
                <a14:m>
                  <m:oMath xmlns:m="http://schemas.openxmlformats.org/officeDocument/2006/math">
                    <m:f>
                      <m:fPr>
                        <m:ctrlPr>
                          <a:rPr lang="en-US"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𝑇</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𝑁</m:t>
                        </m:r>
                      </m:den>
                    </m:f>
                  </m:oMath>
                </a14:m>
                <a:r>
                  <a:rPr lang="en-IN" dirty="0"/>
                  <a:t>=</a:t>
                </a:r>
                <a14:m>
                  <m:oMath xmlns:m="http://schemas.openxmlformats.org/officeDocument/2006/math">
                    <m:f>
                      <m:fPr>
                        <m:ctrlPr>
                          <a:rPr lang="en-IN" i="1" dirty="0" smtClean="0">
                            <a:latin typeface="Cambria Math" panose="02040503050406030204" pitchFamily="18" charset="0"/>
                          </a:rPr>
                        </m:ctrlPr>
                      </m:fPr>
                      <m:num>
                        <m:sSup>
                          <m:sSupPr>
                            <m:ctrlPr>
                              <a:rPr lang="en-US" b="0" i="1" dirty="0" smtClean="0">
                                <a:latin typeface="Cambria Math" panose="02040503050406030204" pitchFamily="18" charset="0"/>
                              </a:rPr>
                            </m:ctrlPr>
                          </m:sSupPr>
                          <m:e>
                            <m:r>
                              <a:rPr lang="en-US" b="0" i="1" dirty="0" smtClean="0">
                                <a:latin typeface="Cambria Math" panose="02040503050406030204" pitchFamily="18" charset="0"/>
                              </a:rPr>
                              <m:t>−2</m:t>
                            </m:r>
                          </m:e>
                          <m:sup>
                            <m:r>
                              <a:rPr lang="en-US" b="0" i="1" dirty="0" smtClean="0">
                                <a:latin typeface="Cambria Math" panose="02040503050406030204" pitchFamily="18" charset="0"/>
                              </a:rPr>
                              <m:t>2</m:t>
                            </m:r>
                          </m:sup>
                        </m:sSup>
                      </m:num>
                      <m:den>
                        <m:r>
                          <a:rPr lang="en-US" b="0" i="1" dirty="0" smtClean="0">
                            <a:latin typeface="Cambria Math" panose="02040503050406030204" pitchFamily="18" charset="0"/>
                          </a:rPr>
                          <m:t>9</m:t>
                        </m:r>
                      </m:den>
                    </m:f>
                    <m:r>
                      <a:rPr lang="en-IN" dirty="0" smtClean="0">
                        <a:latin typeface="Cambria Math" panose="02040503050406030204" pitchFamily="18" charset="0"/>
                      </a:rPr>
                      <m:t>=</m:t>
                    </m:r>
                    <m:f>
                      <m:fPr>
                        <m:ctrlPr>
                          <a:rPr lang="en-IN" i="1" dirty="0" smtClean="0">
                            <a:latin typeface="Cambria Math" panose="02040503050406030204" pitchFamily="18" charset="0"/>
                          </a:rPr>
                        </m:ctrlPr>
                      </m:fPr>
                      <m:num>
                        <m:r>
                          <a:rPr lang="en-IN" dirty="0">
                            <a:latin typeface="Cambria Math" panose="02040503050406030204" pitchFamily="18" charset="0"/>
                          </a:rPr>
                          <m:t>4</m:t>
                        </m:r>
                      </m:num>
                      <m:den>
                        <m:r>
                          <a:rPr lang="en-IN" i="0" dirty="0">
                            <a:latin typeface="Cambria Math" panose="02040503050406030204" pitchFamily="18" charset="0"/>
                          </a:rPr>
                          <m:t>9</m:t>
                        </m:r>
                      </m:den>
                    </m:f>
                    <m:r>
                      <a:rPr lang="en-US" b="0" i="1" dirty="0" smtClean="0">
                        <a:latin typeface="Cambria Math" panose="02040503050406030204" pitchFamily="18" charset="0"/>
                      </a:rPr>
                      <m:t>=0.444</m:t>
                    </m:r>
                  </m:oMath>
                </a14:m>
                <a:endParaRPr lang="en-IN" dirty="0"/>
              </a:p>
              <a:p>
                <a:pPr marL="0" indent="0">
                  <a:buNone/>
                </a:pPr>
                <a:r>
                  <a:rPr lang="en-US" b="1" i="0" u="sng" dirty="0">
                    <a:latin typeface="Cambria Math" panose="02040503050406030204" pitchFamily="18" charset="0"/>
                  </a:rPr>
                  <a:t>STEP-2:-CALCULATION OF SSC (sum of square between the column)</a:t>
                </a:r>
              </a:p>
              <a:p>
                <a:pPr marL="0" indent="0">
                  <a:buNone/>
                </a:pPr>
                <a:r>
                  <a:rPr lang="en-US" dirty="0">
                    <a:latin typeface="Cambria Math" panose="02040503050406030204" pitchFamily="18" charset="0"/>
                  </a:rPr>
                  <a:t>Hence SSC =</a:t>
                </a:r>
                <a14:m>
                  <m:oMath xmlns:m="http://schemas.openxmlformats.org/officeDocument/2006/math">
                    <m:f>
                      <m:fPr>
                        <m:ctrlPr>
                          <a:rPr lang="en-US" i="1" dirty="0" smtClean="0">
                            <a:latin typeface="Cambria Math" panose="02040503050406030204" pitchFamily="18" charset="0"/>
                          </a:rPr>
                        </m:ctrlPr>
                      </m:fPr>
                      <m:num>
                        <m:sSup>
                          <m:sSupPr>
                            <m:ctrlPr>
                              <a:rPr lang="en-US" i="1" dirty="0" smtClean="0">
                                <a:latin typeface="Cambria Math" panose="02040503050406030204" pitchFamily="18" charset="0"/>
                              </a:rPr>
                            </m:ctrlPr>
                          </m:sSupPr>
                          <m:e>
                            <m:r>
                              <a:rPr lang="en-US" i="1" dirty="0" smtClean="0">
                                <a:latin typeface="Cambria Math" panose="02040503050406030204" pitchFamily="18" charset="0"/>
                              </a:rPr>
                              <m:t>𝐴</m:t>
                            </m:r>
                          </m:e>
                          <m:sup>
                            <m:r>
                              <a:rPr lang="en-US" i="0" dirty="0" smtClean="0">
                                <a:latin typeface="Cambria Math" panose="02040503050406030204" pitchFamily="18" charset="0"/>
                              </a:rPr>
                              <m:t>2</m:t>
                            </m:r>
                          </m:sup>
                        </m:sSup>
                      </m:num>
                      <m:den>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𝑛</m:t>
                            </m:r>
                          </m:e>
                          <m:sub>
                            <m:r>
                              <a:rPr lang="en-US" i="1" dirty="0" smtClean="0">
                                <a:latin typeface="Cambria Math" panose="02040503050406030204" pitchFamily="18" charset="0"/>
                              </a:rPr>
                              <m:t>𝐴</m:t>
                            </m:r>
                          </m:sub>
                        </m:sSub>
                      </m:den>
                    </m:f>
                    <m:r>
                      <a:rPr lang="en-US" i="0" dirty="0" smtClean="0">
                        <a:latin typeface="Cambria Math" panose="02040503050406030204" pitchFamily="18" charset="0"/>
                      </a:rPr>
                      <m:t>+</m:t>
                    </m:r>
                    <m:f>
                      <m:fPr>
                        <m:ctrlPr>
                          <a:rPr lang="en-US" i="1" dirty="0" smtClean="0">
                            <a:latin typeface="Cambria Math" panose="02040503050406030204" pitchFamily="18" charset="0"/>
                          </a:rPr>
                        </m:ctrlPr>
                      </m:fPr>
                      <m:num>
                        <m:sSup>
                          <m:sSupPr>
                            <m:ctrlPr>
                              <a:rPr lang="en-US" i="1" dirty="0" smtClean="0">
                                <a:latin typeface="Cambria Math" panose="02040503050406030204" pitchFamily="18" charset="0"/>
                              </a:rPr>
                            </m:ctrlPr>
                          </m:sSupPr>
                          <m:e>
                            <m:r>
                              <a:rPr lang="en-US" i="1" dirty="0" smtClean="0">
                                <a:latin typeface="Cambria Math" panose="02040503050406030204" pitchFamily="18" charset="0"/>
                              </a:rPr>
                              <m:t>𝐵</m:t>
                            </m:r>
                          </m:e>
                          <m:sup>
                            <m:r>
                              <a:rPr lang="en-US" i="0" dirty="0" smtClean="0">
                                <a:latin typeface="Cambria Math" panose="02040503050406030204" pitchFamily="18" charset="0"/>
                              </a:rPr>
                              <m:t>2</m:t>
                            </m:r>
                          </m:sup>
                        </m:sSup>
                      </m:num>
                      <m:den>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𝑛</m:t>
                            </m:r>
                          </m:e>
                          <m:sub>
                            <m:r>
                              <a:rPr lang="en-US" i="1" dirty="0" smtClean="0">
                                <a:latin typeface="Cambria Math" panose="02040503050406030204" pitchFamily="18" charset="0"/>
                              </a:rPr>
                              <m:t>𝐵</m:t>
                            </m:r>
                          </m:sub>
                        </m:sSub>
                      </m:den>
                    </m:f>
                    <m:r>
                      <a:rPr lang="en-US" i="0" dirty="0" smtClean="0">
                        <a:latin typeface="Cambria Math" panose="02040503050406030204" pitchFamily="18" charset="0"/>
                      </a:rPr>
                      <m:t>+</m:t>
                    </m:r>
                    <m:f>
                      <m:fPr>
                        <m:ctrlPr>
                          <a:rPr lang="en-US" i="1" dirty="0" smtClean="0">
                            <a:latin typeface="Cambria Math" panose="02040503050406030204" pitchFamily="18" charset="0"/>
                          </a:rPr>
                        </m:ctrlPr>
                      </m:fPr>
                      <m:num>
                        <m:sSup>
                          <m:sSupPr>
                            <m:ctrlPr>
                              <a:rPr lang="en-US" i="1" dirty="0" smtClean="0">
                                <a:latin typeface="Cambria Math" panose="02040503050406030204" pitchFamily="18" charset="0"/>
                              </a:rPr>
                            </m:ctrlPr>
                          </m:sSupPr>
                          <m:e>
                            <m:r>
                              <a:rPr lang="en-US" i="1" dirty="0" smtClean="0">
                                <a:latin typeface="Cambria Math" panose="02040503050406030204" pitchFamily="18" charset="0"/>
                              </a:rPr>
                              <m:t>𝐶</m:t>
                            </m:r>
                          </m:e>
                          <m:sup>
                            <m:r>
                              <a:rPr lang="en-US" i="0" dirty="0" smtClean="0">
                                <a:latin typeface="Cambria Math" panose="02040503050406030204" pitchFamily="18" charset="0"/>
                              </a:rPr>
                              <m:t>2</m:t>
                            </m:r>
                          </m:sup>
                        </m:sSup>
                      </m:num>
                      <m:den>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𝑛</m:t>
                            </m:r>
                          </m:e>
                          <m:sub>
                            <m:r>
                              <a:rPr lang="en-US" i="1" dirty="0" smtClean="0">
                                <a:latin typeface="Cambria Math" panose="02040503050406030204" pitchFamily="18" charset="0"/>
                              </a:rPr>
                              <m:t>𝐶</m:t>
                            </m:r>
                          </m:sub>
                        </m:sSub>
                      </m:den>
                    </m:f>
                    <m:r>
                      <a:rPr lang="en-US" b="0" i="0" dirty="0" smtClean="0">
                        <a:latin typeface="Cambria Math" panose="02040503050406030204" pitchFamily="18" charset="0"/>
                      </a:rPr>
                      <m:t> −</m:t>
                    </m:r>
                    <m:r>
                      <m:rPr>
                        <m:sty m:val="p"/>
                      </m:rPr>
                      <a:rPr lang="en-US" b="0" i="0" dirty="0" smtClean="0">
                        <a:latin typeface="Cambria Math" panose="02040503050406030204" pitchFamily="18" charset="0"/>
                      </a:rPr>
                      <m:t>correction</m:t>
                    </m:r>
                    <m:r>
                      <a:rPr lang="en-US" b="0" i="0" dirty="0" smtClean="0">
                        <a:latin typeface="Cambria Math" panose="02040503050406030204" pitchFamily="18" charset="0"/>
                      </a:rPr>
                      <m:t> </m:t>
                    </m:r>
                    <m:r>
                      <m:rPr>
                        <m:sty m:val="p"/>
                      </m:rPr>
                      <a:rPr lang="en-US" b="0" i="0" dirty="0" smtClean="0">
                        <a:latin typeface="Cambria Math" panose="02040503050406030204" pitchFamily="18" charset="0"/>
                      </a:rPr>
                      <m:t>factor</m:t>
                    </m:r>
                  </m:oMath>
                </a14:m>
                <a:endParaRPr lang="en-US" dirty="0">
                  <a:latin typeface="Cambria Math" panose="02040503050406030204" pitchFamily="18" charset="0"/>
                </a:endParaRPr>
              </a:p>
              <a:p>
                <a:pPr marL="0" indent="0">
                  <a:buNone/>
                </a:pPr>
                <a:r>
                  <a:rPr lang="en-US" dirty="0"/>
                  <a:t>      So, SSC=</a:t>
                </a:r>
                <a14:m>
                  <m:oMath xmlns:m="http://schemas.openxmlformats.org/officeDocument/2006/math">
                    <m:f>
                      <m:fPr>
                        <m:ctrlPr>
                          <a:rPr lang="en-US" i="1" dirty="0" smtClean="0">
                            <a:latin typeface="Cambria Math" panose="02040503050406030204" pitchFamily="18" charset="0"/>
                          </a:rPr>
                        </m:ctrlPr>
                      </m:fPr>
                      <m:num>
                        <m:r>
                          <a:rPr lang="en-US" dirty="0" smtClean="0">
                            <a:latin typeface="Cambria Math" panose="02040503050406030204" pitchFamily="18" charset="0"/>
                          </a:rPr>
                          <m:t>−</m:t>
                        </m:r>
                        <m:sSup>
                          <m:sSupPr>
                            <m:ctrlPr>
                              <a:rPr lang="en-US" i="1" dirty="0" smtClean="0">
                                <a:latin typeface="Cambria Math" panose="02040503050406030204" pitchFamily="18" charset="0"/>
                              </a:rPr>
                            </m:ctrlPr>
                          </m:sSupPr>
                          <m:e>
                            <m:r>
                              <a:rPr lang="en-US" i="0" dirty="0" smtClean="0">
                                <a:latin typeface="Cambria Math" panose="02040503050406030204" pitchFamily="18" charset="0"/>
                              </a:rPr>
                              <m:t>5</m:t>
                            </m:r>
                          </m:e>
                          <m:sup>
                            <m:r>
                              <a:rPr lang="en-US" i="0" dirty="0" smtClean="0">
                                <a:latin typeface="Cambria Math" panose="02040503050406030204" pitchFamily="18" charset="0"/>
                              </a:rPr>
                              <m:t>2</m:t>
                            </m:r>
                          </m:sup>
                        </m:sSup>
                      </m:num>
                      <m:den>
                        <m:r>
                          <a:rPr lang="en-US" i="0" dirty="0" smtClean="0">
                            <a:latin typeface="Cambria Math" panose="02040503050406030204" pitchFamily="18" charset="0"/>
                          </a:rPr>
                          <m:t>3</m:t>
                        </m:r>
                      </m:den>
                    </m:f>
                    <m:r>
                      <a:rPr lang="en-US" i="0" dirty="0" smtClean="0">
                        <a:latin typeface="Cambria Math" panose="02040503050406030204" pitchFamily="18" charset="0"/>
                      </a:rPr>
                      <m:t>+</m:t>
                    </m:r>
                    <m:f>
                      <m:fPr>
                        <m:ctrlPr>
                          <a:rPr lang="en-US" i="1" dirty="0" smtClean="0">
                            <a:latin typeface="Cambria Math" panose="02040503050406030204" pitchFamily="18" charset="0"/>
                          </a:rPr>
                        </m:ctrlPr>
                      </m:fPr>
                      <m:num>
                        <m:r>
                          <a:rPr lang="en-US" b="0" i="1" dirty="0" smtClean="0">
                            <a:latin typeface="Cambria Math" panose="02040503050406030204" pitchFamily="18" charset="0"/>
                          </a:rPr>
                          <m:t>−</m:t>
                        </m:r>
                        <m:r>
                          <a:rPr lang="en-US" b="0" i="0" dirty="0" smtClean="0">
                            <a:latin typeface="Cambria Math" panose="02040503050406030204" pitchFamily="18" charset="0"/>
                          </a:rPr>
                          <m:t>1</m:t>
                        </m:r>
                        <m:sSup>
                          <m:sSupPr>
                            <m:ctrlPr>
                              <a:rPr lang="en-US" i="1" dirty="0" smtClean="0">
                                <a:latin typeface="Cambria Math" panose="02040503050406030204" pitchFamily="18" charset="0"/>
                              </a:rPr>
                            </m:ctrlPr>
                          </m:sSupPr>
                          <m:e>
                            <m:r>
                              <a:rPr lang="en-US" i="0" dirty="0" smtClean="0">
                                <a:latin typeface="Cambria Math" panose="02040503050406030204" pitchFamily="18" charset="0"/>
                              </a:rPr>
                              <m:t>2</m:t>
                            </m:r>
                          </m:e>
                          <m:sup>
                            <m:r>
                              <a:rPr lang="en-US" i="0" dirty="0" smtClean="0">
                                <a:latin typeface="Cambria Math" panose="02040503050406030204" pitchFamily="18" charset="0"/>
                              </a:rPr>
                              <m:t>2</m:t>
                            </m:r>
                          </m:sup>
                        </m:sSup>
                      </m:num>
                      <m:den>
                        <m:r>
                          <a:rPr lang="en-US" i="0" dirty="0" smtClean="0">
                            <a:latin typeface="Cambria Math" panose="02040503050406030204" pitchFamily="18" charset="0"/>
                          </a:rPr>
                          <m:t>3</m:t>
                        </m:r>
                      </m:den>
                    </m:f>
                    <m:r>
                      <a:rPr lang="en-US" i="0" dirty="0" smtClean="0">
                        <a:latin typeface="Cambria Math" panose="02040503050406030204" pitchFamily="18" charset="0"/>
                      </a:rPr>
                      <m:t>+</m:t>
                    </m:r>
                    <m:f>
                      <m:fPr>
                        <m:ctrlPr>
                          <a:rPr lang="en-US" i="1" dirty="0" smtClean="0">
                            <a:latin typeface="Cambria Math" panose="02040503050406030204" pitchFamily="18" charset="0"/>
                          </a:rPr>
                        </m:ctrlPr>
                      </m:fPr>
                      <m:num>
                        <m:sSup>
                          <m:sSupPr>
                            <m:ctrlPr>
                              <a:rPr lang="en-US" i="1" dirty="0" smtClean="0">
                                <a:latin typeface="Cambria Math" panose="02040503050406030204" pitchFamily="18" charset="0"/>
                              </a:rPr>
                            </m:ctrlPr>
                          </m:sSupPr>
                          <m:e>
                            <m:r>
                              <a:rPr lang="en-US" i="0" dirty="0" smtClean="0">
                                <a:latin typeface="Cambria Math" panose="02040503050406030204" pitchFamily="18" charset="0"/>
                              </a:rPr>
                              <m:t>1</m:t>
                            </m:r>
                            <m:r>
                              <a:rPr lang="en-US" b="0" i="1" dirty="0" smtClean="0">
                                <a:latin typeface="Cambria Math" panose="02040503050406030204" pitchFamily="18" charset="0"/>
                              </a:rPr>
                              <m:t>5</m:t>
                            </m:r>
                          </m:e>
                          <m:sup>
                            <m:r>
                              <a:rPr lang="en-US" i="0" dirty="0" smtClean="0">
                                <a:latin typeface="Cambria Math" panose="02040503050406030204" pitchFamily="18" charset="0"/>
                              </a:rPr>
                              <m:t>2</m:t>
                            </m:r>
                          </m:sup>
                        </m:sSup>
                      </m:num>
                      <m:den>
                        <m:r>
                          <a:rPr lang="en-US" i="0" dirty="0" smtClean="0">
                            <a:latin typeface="Cambria Math" panose="02040503050406030204" pitchFamily="18" charset="0"/>
                          </a:rPr>
                          <m:t>3</m:t>
                        </m:r>
                      </m:den>
                    </m:f>
                    <m:r>
                      <a:rPr lang="en-US" b="0" i="0" dirty="0" smtClean="0">
                        <a:latin typeface="Cambria Math" panose="02040503050406030204" pitchFamily="18" charset="0"/>
                      </a:rPr>
                      <m:t> −0.444</m:t>
                    </m:r>
                  </m:oMath>
                </a14:m>
                <a:r>
                  <a:rPr lang="en-US" dirty="0"/>
                  <a:t> =130.88</a:t>
                </a:r>
              </a:p>
              <a:p>
                <a:pPr marL="0" indent="0">
                  <a:buNone/>
                </a:pPr>
                <a:r>
                  <a:rPr lang="en-US" b="1" u="sng" dirty="0"/>
                  <a:t>STEP-3:-CALCULATION OF SSR (sum of square between the rows)</a:t>
                </a:r>
              </a:p>
              <a:p>
                <a:pPr marL="0" indent="0">
                  <a:buNone/>
                </a:pPr>
                <a:r>
                  <a:rPr lang="en-US" dirty="0"/>
                  <a:t>Hence SSR=</a:t>
                </a:r>
                <a14:m>
                  <m:oMath xmlns:m="http://schemas.openxmlformats.org/officeDocument/2006/math">
                    <m:f>
                      <m:fPr>
                        <m:ctrlPr>
                          <a:rPr lang="en-US"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m:t>
                            </m:r>
                            <m:r>
                              <a:rPr lang="en-US" b="0" i="1" smtClean="0">
                                <a:latin typeface="Cambria Math" panose="02040503050406030204" pitchFamily="18" charset="0"/>
                              </a:rPr>
                              <m:t>𝑐𝑜𝑙𝑑</m:t>
                            </m:r>
                            <m:r>
                              <a:rPr lang="en-US" b="0" i="1" smtClean="0">
                                <a:latin typeface="Cambria Math" panose="02040503050406030204" pitchFamily="18" charset="0"/>
                              </a:rPr>
                              <m:t> </m:t>
                            </m:r>
                            <m:r>
                              <a:rPr lang="en-US" b="0" i="1" smtClean="0">
                                <a:latin typeface="Cambria Math" panose="02040503050406030204" pitchFamily="18" charset="0"/>
                              </a:rPr>
                              <m:t>𝑤𝑎𝑡𝑒𝑟</m:t>
                            </m:r>
                            <m:r>
                              <a:rPr lang="en-US" b="0" i="1" smtClean="0">
                                <a:latin typeface="Cambria Math" panose="02040503050406030204" pitchFamily="18" charset="0"/>
                              </a:rPr>
                              <m:t>)</m:t>
                            </m:r>
                          </m:e>
                          <m:sup>
                            <m:r>
                              <a:rPr lang="en-US" b="0" i="1" smtClean="0">
                                <a:latin typeface="Cambria Math" panose="02040503050406030204" pitchFamily="18" charset="0"/>
                              </a:rPr>
                              <m:t>2</m:t>
                            </m:r>
                          </m:sup>
                        </m:sSup>
                      </m:num>
                      <m:den>
                        <m:sSub>
                          <m:sSubPr>
                            <m:ctrlPr>
                              <a:rPr lang="en-US" i="1" smtClean="0">
                                <a:latin typeface="Cambria Math" panose="02040503050406030204" pitchFamily="18" charset="0"/>
                              </a:rPr>
                            </m:ctrlPr>
                          </m:sSubPr>
                          <m:e>
                            <m:r>
                              <a:rPr lang="en-US" i="1" smtClean="0">
                                <a:latin typeface="Cambria Math" panose="02040503050406030204" pitchFamily="18" charset="0"/>
                              </a:rPr>
                              <m:t>𝑛</m:t>
                            </m:r>
                          </m:e>
                          <m:sub>
                            <m:r>
                              <a:rPr lang="en-US" i="1" smtClean="0">
                                <a:latin typeface="Cambria Math" panose="02040503050406030204" pitchFamily="18" charset="0"/>
                              </a:rPr>
                              <m:t>𝑐</m:t>
                            </m:r>
                          </m:sub>
                        </m:sSub>
                      </m:den>
                    </m:f>
                    <m:r>
                      <a:rPr lang="en-US" b="0" i="0" smtClean="0">
                        <a:latin typeface="Cambria Math" panose="02040503050406030204" pitchFamily="18" charset="0"/>
                      </a:rPr>
                      <m:t>+</m:t>
                    </m:r>
                    <m:f>
                      <m:fPr>
                        <m:ctrlPr>
                          <a:rPr lang="en-US" i="1" dirty="0" smtClean="0">
                            <a:latin typeface="Cambria Math" panose="02040503050406030204" pitchFamily="18" charset="0"/>
                          </a:rPr>
                        </m:ctrlPr>
                      </m:fPr>
                      <m:num>
                        <m:sSup>
                          <m:sSupPr>
                            <m:ctrlPr>
                              <a:rPr lang="en-US" i="1" dirty="0" smtClean="0">
                                <a:latin typeface="Cambria Math" panose="02040503050406030204" pitchFamily="18" charset="0"/>
                              </a:rPr>
                            </m:ctrlPr>
                          </m:sSupPr>
                          <m:e>
                            <m:r>
                              <a:rPr lang="en-US" b="0" i="1" dirty="0" smtClean="0">
                                <a:latin typeface="Cambria Math" panose="02040503050406030204" pitchFamily="18" charset="0"/>
                              </a:rPr>
                              <m:t>(</m:t>
                            </m:r>
                            <m:r>
                              <a:rPr lang="en-US" b="0" i="1" dirty="0" smtClean="0">
                                <a:latin typeface="Cambria Math" panose="02040503050406030204" pitchFamily="18" charset="0"/>
                              </a:rPr>
                              <m:t>𝑤𝑎𝑟𝑚</m:t>
                            </m:r>
                            <m:r>
                              <a:rPr lang="en-US" b="0" i="1" dirty="0" smtClean="0">
                                <a:latin typeface="Cambria Math" panose="02040503050406030204" pitchFamily="18" charset="0"/>
                              </a:rPr>
                              <m:t> </m:t>
                            </m:r>
                            <m:r>
                              <a:rPr lang="en-US" b="0" i="1" dirty="0" smtClean="0">
                                <a:latin typeface="Cambria Math" panose="02040503050406030204" pitchFamily="18" charset="0"/>
                              </a:rPr>
                              <m:t>𝑤𝑎𝑡𝑒𝑟</m:t>
                            </m:r>
                            <m:r>
                              <a:rPr lang="en-US" b="0" i="1" dirty="0" smtClean="0">
                                <a:latin typeface="Cambria Math" panose="02040503050406030204" pitchFamily="18" charset="0"/>
                              </a:rPr>
                              <m:t>)</m:t>
                            </m:r>
                          </m:e>
                          <m:sup>
                            <m:r>
                              <a:rPr lang="en-US" i="0" dirty="0" smtClean="0">
                                <a:latin typeface="Cambria Math" panose="02040503050406030204" pitchFamily="18" charset="0"/>
                              </a:rPr>
                              <m:t>2</m:t>
                            </m:r>
                          </m:sup>
                        </m:sSup>
                      </m:num>
                      <m:den>
                        <m:sSub>
                          <m:sSubPr>
                            <m:ctrlPr>
                              <a:rPr lang="en-US" i="1" dirty="0" smtClean="0">
                                <a:latin typeface="Cambria Math" panose="02040503050406030204" pitchFamily="18" charset="0"/>
                              </a:rPr>
                            </m:ctrlPr>
                          </m:sSubPr>
                          <m:e>
                            <m:r>
                              <a:rPr lang="en-US" b="0" i="1" dirty="0" smtClean="0">
                                <a:latin typeface="Cambria Math" panose="02040503050406030204" pitchFamily="18" charset="0"/>
                              </a:rPr>
                              <m:t>𝑛</m:t>
                            </m:r>
                          </m:e>
                          <m:sub>
                            <m:r>
                              <a:rPr lang="en-US" i="1" dirty="0" smtClean="0">
                                <a:latin typeface="Cambria Math" panose="02040503050406030204" pitchFamily="18" charset="0"/>
                              </a:rPr>
                              <m:t>𝜔</m:t>
                            </m:r>
                          </m:sub>
                        </m:sSub>
                      </m:den>
                    </m:f>
                    <m:r>
                      <a:rPr lang="en-US" i="0" dirty="0" smtClean="0">
                        <a:latin typeface="Cambria Math" panose="02040503050406030204" pitchFamily="18" charset="0"/>
                      </a:rPr>
                      <m:t>+</m:t>
                    </m:r>
                    <m:f>
                      <m:fPr>
                        <m:ctrlPr>
                          <a:rPr lang="en-US" i="1" dirty="0" smtClean="0">
                            <a:latin typeface="Cambria Math" panose="02040503050406030204" pitchFamily="18" charset="0"/>
                          </a:rPr>
                        </m:ctrlPr>
                      </m:fPr>
                      <m:num>
                        <m:sSup>
                          <m:sSupPr>
                            <m:ctrlPr>
                              <a:rPr lang="en-US" i="1" dirty="0" smtClean="0">
                                <a:latin typeface="Cambria Math" panose="02040503050406030204" pitchFamily="18" charset="0"/>
                              </a:rPr>
                            </m:ctrlPr>
                          </m:sSupPr>
                          <m:e>
                            <m:r>
                              <a:rPr lang="en-US" b="0" i="1" dirty="0" smtClean="0">
                                <a:latin typeface="Cambria Math" panose="02040503050406030204" pitchFamily="18" charset="0"/>
                              </a:rPr>
                              <m:t>(</m:t>
                            </m:r>
                            <m:r>
                              <a:rPr lang="en-US" b="0" i="1" dirty="0" smtClean="0">
                                <a:latin typeface="Cambria Math" panose="02040503050406030204" pitchFamily="18" charset="0"/>
                              </a:rPr>
                              <m:t>h𝑜𝑡</m:t>
                            </m:r>
                            <m:r>
                              <a:rPr lang="en-US" b="0" i="1" dirty="0" smtClean="0">
                                <a:latin typeface="Cambria Math" panose="02040503050406030204" pitchFamily="18" charset="0"/>
                              </a:rPr>
                              <m:t> </m:t>
                            </m:r>
                            <m:r>
                              <a:rPr lang="en-US" b="0" i="1" dirty="0" smtClean="0">
                                <a:latin typeface="Cambria Math" panose="02040503050406030204" pitchFamily="18" charset="0"/>
                              </a:rPr>
                              <m:t>𝑤𝑎𝑡𝑒𝑟</m:t>
                            </m:r>
                            <m:r>
                              <a:rPr lang="en-US" b="0" i="1" dirty="0" smtClean="0">
                                <a:latin typeface="Cambria Math" panose="02040503050406030204" pitchFamily="18" charset="0"/>
                              </a:rPr>
                              <m:t>)</m:t>
                            </m:r>
                          </m:e>
                          <m:sup>
                            <m:r>
                              <a:rPr lang="en-US" i="0" dirty="0" smtClean="0">
                                <a:latin typeface="Cambria Math" panose="02040503050406030204" pitchFamily="18" charset="0"/>
                              </a:rPr>
                              <m:t>2</m:t>
                            </m:r>
                          </m:sup>
                        </m:sSup>
                      </m:num>
                      <m:den>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𝑛</m:t>
                            </m:r>
                          </m:e>
                          <m:sub>
                            <m:r>
                              <a:rPr lang="en-US" i="1" dirty="0" smtClean="0">
                                <a:latin typeface="Cambria Math" panose="02040503050406030204" pitchFamily="18" charset="0"/>
                              </a:rPr>
                              <m:t>𝐻</m:t>
                            </m:r>
                          </m:sub>
                        </m:sSub>
                      </m:den>
                    </m:f>
                    <m:r>
                      <a:rPr lang="en-US" b="0" i="1" dirty="0" smtClean="0">
                        <a:latin typeface="Cambria Math" panose="02040503050406030204" pitchFamily="18" charset="0"/>
                      </a:rPr>
                      <m:t> −</m:t>
                    </m:r>
                    <m:r>
                      <a:rPr lang="en-US" b="0" i="1" dirty="0" smtClean="0">
                        <a:latin typeface="Cambria Math" panose="02040503050406030204" pitchFamily="18" charset="0"/>
                      </a:rPr>
                      <m:t>𝑐𝑜𝑟𝑟𝑒𝑐𝑡𝑖𝑜𝑛</m:t>
                    </m:r>
                    <m:r>
                      <a:rPr lang="en-US" b="0" i="1" dirty="0" smtClean="0">
                        <a:latin typeface="Cambria Math" panose="02040503050406030204" pitchFamily="18" charset="0"/>
                      </a:rPr>
                      <m:t> </m:t>
                    </m:r>
                    <m:r>
                      <a:rPr lang="en-US" b="0" i="1" dirty="0" smtClean="0">
                        <a:latin typeface="Cambria Math" panose="02040503050406030204" pitchFamily="18" charset="0"/>
                      </a:rPr>
                      <m:t>𝑓𝑎𝑐𝑡𝑜𝑟</m:t>
                    </m:r>
                  </m:oMath>
                </a14:m>
                <a:endParaRPr lang="en-US" dirty="0"/>
              </a:p>
              <a:p>
                <a:pPr marL="0" indent="0">
                  <a:buNone/>
                </a:pPr>
                <a:r>
                  <a:rPr lang="en-US" dirty="0"/>
                  <a:t>    So, SSR=</a:t>
                </a:r>
                <a14:m>
                  <m:oMath xmlns:m="http://schemas.openxmlformats.org/officeDocument/2006/math">
                    <m:f>
                      <m:fPr>
                        <m:ctrlPr>
                          <a:rPr lang="en-US" i="1" dirty="0" smtClean="0">
                            <a:latin typeface="Cambria Math" panose="02040503050406030204" pitchFamily="18" charset="0"/>
                          </a:rPr>
                        </m:ctrlPr>
                      </m:fPr>
                      <m:num>
                        <m:sSup>
                          <m:sSupPr>
                            <m:ctrlPr>
                              <a:rPr lang="en-US" i="1" dirty="0" smtClean="0">
                                <a:latin typeface="Cambria Math" panose="02040503050406030204" pitchFamily="18" charset="0"/>
                              </a:rPr>
                            </m:ctrlPr>
                          </m:sSupPr>
                          <m:e>
                            <m:r>
                              <a:rPr lang="en-US" dirty="0" smtClean="0">
                                <a:latin typeface="Cambria Math" panose="02040503050406030204" pitchFamily="18" charset="0"/>
                              </a:rPr>
                              <m:t>7</m:t>
                            </m:r>
                          </m:e>
                          <m:sup>
                            <m:r>
                              <a:rPr lang="en-US" i="0" dirty="0" smtClean="0">
                                <a:latin typeface="Cambria Math" panose="02040503050406030204" pitchFamily="18" charset="0"/>
                              </a:rPr>
                              <m:t>2</m:t>
                            </m:r>
                          </m:sup>
                        </m:sSup>
                      </m:num>
                      <m:den>
                        <m:r>
                          <a:rPr lang="en-US" i="0" dirty="0" smtClean="0">
                            <a:latin typeface="Cambria Math" panose="02040503050406030204" pitchFamily="18" charset="0"/>
                          </a:rPr>
                          <m:t>3</m:t>
                        </m:r>
                      </m:den>
                    </m:f>
                    <m:r>
                      <a:rPr lang="en-US" i="0" dirty="0" smtClean="0">
                        <a:latin typeface="Cambria Math" panose="02040503050406030204" pitchFamily="18" charset="0"/>
                      </a:rPr>
                      <m:t>+</m:t>
                    </m:r>
                    <m:f>
                      <m:fPr>
                        <m:ctrlPr>
                          <a:rPr lang="en-US" i="1" dirty="0" smtClean="0">
                            <a:latin typeface="Cambria Math" panose="02040503050406030204" pitchFamily="18" charset="0"/>
                          </a:rPr>
                        </m:ctrlPr>
                      </m:fPr>
                      <m:num>
                        <m:r>
                          <a:rPr lang="en-US" i="0" dirty="0" smtClean="0">
                            <a:latin typeface="Cambria Math" panose="02040503050406030204" pitchFamily="18" charset="0"/>
                          </a:rPr>
                          <m:t>−</m:t>
                        </m:r>
                        <m:sSup>
                          <m:sSupPr>
                            <m:ctrlPr>
                              <a:rPr lang="en-US" i="1" dirty="0" smtClean="0">
                                <a:latin typeface="Cambria Math" panose="02040503050406030204" pitchFamily="18" charset="0"/>
                              </a:rPr>
                            </m:ctrlPr>
                          </m:sSupPr>
                          <m:e>
                            <m:r>
                              <a:rPr lang="en-US" i="0" dirty="0" smtClean="0">
                                <a:latin typeface="Cambria Math" panose="02040503050406030204" pitchFamily="18" charset="0"/>
                              </a:rPr>
                              <m:t>2</m:t>
                            </m:r>
                          </m:e>
                          <m:sup>
                            <m:r>
                              <a:rPr lang="en-US" i="0" dirty="0" smtClean="0">
                                <a:latin typeface="Cambria Math" panose="02040503050406030204" pitchFamily="18" charset="0"/>
                              </a:rPr>
                              <m:t>2</m:t>
                            </m:r>
                          </m:sup>
                        </m:sSup>
                      </m:num>
                      <m:den>
                        <m:r>
                          <a:rPr lang="en-US" i="0" dirty="0" smtClean="0">
                            <a:latin typeface="Cambria Math" panose="02040503050406030204" pitchFamily="18" charset="0"/>
                          </a:rPr>
                          <m:t>3</m:t>
                        </m:r>
                      </m:den>
                    </m:f>
                    <m:r>
                      <a:rPr lang="en-US" i="0" dirty="0" smtClean="0">
                        <a:latin typeface="Cambria Math" panose="02040503050406030204" pitchFamily="18" charset="0"/>
                      </a:rPr>
                      <m:t>+</m:t>
                    </m:r>
                    <m:f>
                      <m:fPr>
                        <m:ctrlPr>
                          <a:rPr lang="en-US" i="1" dirty="0" smtClean="0">
                            <a:latin typeface="Cambria Math" panose="02040503050406030204" pitchFamily="18" charset="0"/>
                          </a:rPr>
                        </m:ctrlPr>
                      </m:fPr>
                      <m:num>
                        <m:r>
                          <a:rPr lang="en-US" i="0" dirty="0" smtClean="0">
                            <a:latin typeface="Cambria Math" panose="02040503050406030204" pitchFamily="18" charset="0"/>
                          </a:rPr>
                          <m:t>−</m:t>
                        </m:r>
                        <m:sSup>
                          <m:sSupPr>
                            <m:ctrlPr>
                              <a:rPr lang="en-US" i="1" dirty="0" smtClean="0">
                                <a:latin typeface="Cambria Math" panose="02040503050406030204" pitchFamily="18" charset="0"/>
                              </a:rPr>
                            </m:ctrlPr>
                          </m:sSupPr>
                          <m:e>
                            <m:r>
                              <a:rPr lang="en-US" i="0" dirty="0" smtClean="0">
                                <a:latin typeface="Cambria Math" panose="02040503050406030204" pitchFamily="18" charset="0"/>
                              </a:rPr>
                              <m:t>7</m:t>
                            </m:r>
                          </m:e>
                          <m:sup>
                            <m:r>
                              <a:rPr lang="en-US" i="0" dirty="0" smtClean="0">
                                <a:latin typeface="Cambria Math" panose="02040503050406030204" pitchFamily="18" charset="0"/>
                              </a:rPr>
                              <m:t>2</m:t>
                            </m:r>
                          </m:sup>
                        </m:sSup>
                      </m:num>
                      <m:den>
                        <m:r>
                          <a:rPr lang="en-US" i="0" dirty="0" smtClean="0">
                            <a:latin typeface="Cambria Math" panose="02040503050406030204" pitchFamily="18" charset="0"/>
                          </a:rPr>
                          <m:t>3</m:t>
                        </m:r>
                      </m:den>
                    </m:f>
                  </m:oMath>
                </a14:m>
                <a:r>
                  <a:rPr lang="en-US" dirty="0"/>
                  <a:t> - 0.444 = 33.556</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842663" y="484909"/>
                <a:ext cx="9850582" cy="6248400"/>
              </a:xfrm>
              <a:blipFill>
                <a:blip r:embed="rId2"/>
                <a:stretch>
                  <a:fillRect l="-928"/>
                </a:stretch>
              </a:blipFill>
            </p:spPr>
            <p:txBody>
              <a:bodyPr/>
              <a:lstStyle/>
              <a:p>
                <a:r>
                  <a:rPr lang="en-IN">
                    <a:noFill/>
                  </a:rPr>
                  <a:t> </a:t>
                </a:r>
              </a:p>
            </p:txBody>
          </p:sp>
        </mc:Fallback>
      </mc:AlternateContent>
    </p:spTree>
    <p:extLst>
      <p:ext uri="{BB962C8B-B14F-4D97-AF65-F5344CB8AC3E}">
        <p14:creationId xmlns:p14="http://schemas.microsoft.com/office/powerpoint/2010/main" val="200311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51032" y="623469"/>
                <a:ext cx="9905999" cy="5597237"/>
              </a:xfrm>
            </p:spPr>
            <p:txBody>
              <a:bodyPr>
                <a:normAutofit/>
              </a:bodyPr>
              <a:lstStyle/>
              <a:p>
                <a:pPr marL="0" indent="0">
                  <a:buNone/>
                </a:pPr>
                <a:r>
                  <a:rPr lang="en-US" b="1" i="1" u="sng" dirty="0"/>
                  <a:t>STEP-4:-CALCULATION OF SST (total sum of square)</a:t>
                </a:r>
              </a:p>
              <a:p>
                <a:pPr marL="0" indent="0">
                  <a:buNone/>
                </a:pPr>
                <a:r>
                  <a:rPr lang="en-US" dirty="0"/>
                  <a:t>Hence SST=</a:t>
                </a:r>
                <a14:m>
                  <m:oMath xmlns:m="http://schemas.openxmlformats.org/officeDocument/2006/math">
                    <m:sSup>
                      <m:sSupPr>
                        <m:ctrlPr>
                          <a:rPr lang="en-IN" i="1" dirty="0" smtClean="0">
                            <a:latin typeface="Cambria Math" panose="02040503050406030204" pitchFamily="18" charset="0"/>
                          </a:rPr>
                        </m:ctrlPr>
                      </m:sSupPr>
                      <m:e>
                        <m:r>
                          <a:rPr lang="en-IN" dirty="0">
                            <a:latin typeface="Cambria Math" panose="02040503050406030204" pitchFamily="18" charset="0"/>
                          </a:rPr>
                          <m:t>2</m:t>
                        </m:r>
                      </m:e>
                      <m:sup>
                        <m:r>
                          <a:rPr lang="en-IN" i="0" dirty="0">
                            <a:latin typeface="Cambria Math" panose="02040503050406030204" pitchFamily="18" charset="0"/>
                          </a:rPr>
                          <m:t>2</m:t>
                        </m:r>
                      </m:sup>
                    </m:sSup>
                    <m:r>
                      <a:rPr lang="en-IN" i="0" dirty="0">
                        <a:latin typeface="Cambria Math" panose="02040503050406030204" pitchFamily="18" charset="0"/>
                      </a:rPr>
                      <m:t>+</m:t>
                    </m:r>
                    <m:sSup>
                      <m:sSupPr>
                        <m:ctrlPr>
                          <a:rPr lang="en-IN" i="1" dirty="0">
                            <a:latin typeface="Cambria Math" panose="02040503050406030204" pitchFamily="18" charset="0"/>
                          </a:rPr>
                        </m:ctrlPr>
                      </m:sSupPr>
                      <m:e>
                        <m:r>
                          <a:rPr lang="en-IN" i="0" dirty="0">
                            <a:latin typeface="Cambria Math" panose="02040503050406030204" pitchFamily="18" charset="0"/>
                          </a:rPr>
                          <m:t>0</m:t>
                        </m:r>
                      </m:e>
                      <m:sup>
                        <m:r>
                          <a:rPr lang="en-IN" i="0" dirty="0">
                            <a:latin typeface="Cambria Math" panose="02040503050406030204" pitchFamily="18" charset="0"/>
                          </a:rPr>
                          <m:t>2</m:t>
                        </m:r>
                      </m:sup>
                    </m:sSup>
                    <m:r>
                      <a:rPr lang="en-IN" i="0" dirty="0">
                        <a:latin typeface="Cambria Math" panose="02040503050406030204" pitchFamily="18" charset="0"/>
                      </a:rPr>
                      <m:t>+</m:t>
                    </m:r>
                    <m:sSup>
                      <m:sSupPr>
                        <m:ctrlPr>
                          <a:rPr lang="en-IN" i="1" dirty="0">
                            <a:latin typeface="Cambria Math" panose="02040503050406030204" pitchFamily="18" charset="0"/>
                          </a:rPr>
                        </m:ctrlPr>
                      </m:sSupPr>
                      <m:e>
                        <m:r>
                          <a:rPr lang="en-IN" i="0" dirty="0">
                            <a:latin typeface="Cambria Math" panose="02040503050406030204" pitchFamily="18" charset="0"/>
                          </a:rPr>
                          <m:t>5</m:t>
                        </m:r>
                      </m:e>
                      <m:sup>
                        <m:r>
                          <a:rPr lang="en-IN" i="0" dirty="0">
                            <a:latin typeface="Cambria Math" panose="02040503050406030204" pitchFamily="18" charset="0"/>
                          </a:rPr>
                          <m:t>2</m:t>
                        </m:r>
                      </m:sup>
                    </m:sSup>
                    <m:r>
                      <a:rPr lang="en-US" b="0" i="0" dirty="0" smtClean="0">
                        <a:latin typeface="Cambria Math" panose="02040503050406030204" pitchFamily="18" charset="0"/>
                      </a:rPr>
                      <m:t>+</m:t>
                    </m:r>
                    <m:d>
                      <m:dPr>
                        <m:ctrlPr>
                          <a:rPr lang="en-US" b="0" i="1" dirty="0" smtClean="0">
                            <a:latin typeface="Cambria Math" panose="02040503050406030204" pitchFamily="18" charset="0"/>
                          </a:rPr>
                        </m:ctrlPr>
                      </m:dPr>
                      <m:e>
                        <m:r>
                          <a:rPr lang="en-IN" i="0" dirty="0">
                            <a:latin typeface="Cambria Math" panose="02040503050406030204" pitchFamily="18" charset="0"/>
                          </a:rPr>
                          <m:t>−</m:t>
                        </m:r>
                        <m:sSup>
                          <m:sSupPr>
                            <m:ctrlPr>
                              <a:rPr lang="en-IN" i="1" dirty="0">
                                <a:latin typeface="Cambria Math" panose="02040503050406030204" pitchFamily="18" charset="0"/>
                              </a:rPr>
                            </m:ctrlPr>
                          </m:sSupPr>
                          <m:e>
                            <m:r>
                              <a:rPr lang="en-IN" i="0" dirty="0">
                                <a:latin typeface="Cambria Math" panose="02040503050406030204" pitchFamily="18" charset="0"/>
                              </a:rPr>
                              <m:t>6</m:t>
                            </m:r>
                          </m:e>
                          <m:sup>
                            <m:r>
                              <a:rPr lang="en-IN" i="0" dirty="0">
                                <a:latin typeface="Cambria Math" panose="02040503050406030204" pitchFamily="18" charset="0"/>
                              </a:rPr>
                              <m:t>2</m:t>
                            </m:r>
                          </m:sup>
                        </m:sSup>
                      </m:e>
                    </m:d>
                    <m:r>
                      <a:rPr lang="en-US" b="0" i="1" dirty="0" smtClean="0">
                        <a:latin typeface="Cambria Math" panose="02040503050406030204" pitchFamily="18" charset="0"/>
                      </a:rPr>
                      <m:t>+</m:t>
                    </m:r>
                    <m:d>
                      <m:dPr>
                        <m:ctrlPr>
                          <a:rPr lang="en-US" b="0" i="1" dirty="0" smtClean="0">
                            <a:latin typeface="Cambria Math" panose="02040503050406030204" pitchFamily="18" charset="0"/>
                          </a:rPr>
                        </m:ctrlPr>
                      </m:dPr>
                      <m:e>
                        <m:r>
                          <a:rPr lang="en-IN" i="0" dirty="0">
                            <a:latin typeface="Cambria Math" panose="02040503050406030204" pitchFamily="18" charset="0"/>
                          </a:rPr>
                          <m:t>−</m:t>
                        </m:r>
                        <m:sSup>
                          <m:sSupPr>
                            <m:ctrlPr>
                              <a:rPr lang="en-IN" i="1" dirty="0">
                                <a:latin typeface="Cambria Math" panose="02040503050406030204" pitchFamily="18" charset="0"/>
                              </a:rPr>
                            </m:ctrlPr>
                          </m:sSupPr>
                          <m:e>
                            <m:r>
                              <a:rPr lang="en-IN" i="0" dirty="0">
                                <a:latin typeface="Cambria Math" panose="02040503050406030204" pitchFamily="18" charset="0"/>
                              </a:rPr>
                              <m:t>3</m:t>
                            </m:r>
                          </m:e>
                          <m:sup>
                            <m:r>
                              <a:rPr lang="en-IN" i="0" dirty="0">
                                <a:latin typeface="Cambria Math" panose="02040503050406030204" pitchFamily="18" charset="0"/>
                              </a:rPr>
                              <m:t>2</m:t>
                            </m:r>
                          </m:sup>
                        </m:sSup>
                      </m:e>
                    </m:d>
                    <m:r>
                      <a:rPr lang="en-IN" i="0" dirty="0">
                        <a:latin typeface="Cambria Math" panose="02040503050406030204" pitchFamily="18" charset="0"/>
                      </a:rPr>
                      <m:t>+</m:t>
                    </m:r>
                    <m:sSup>
                      <m:sSupPr>
                        <m:ctrlPr>
                          <a:rPr lang="en-IN" i="1" dirty="0">
                            <a:latin typeface="Cambria Math" panose="02040503050406030204" pitchFamily="18" charset="0"/>
                          </a:rPr>
                        </m:ctrlPr>
                      </m:sSupPr>
                      <m:e>
                        <m:r>
                          <a:rPr lang="en-IN" i="0" dirty="0">
                            <a:latin typeface="Cambria Math" panose="02040503050406030204" pitchFamily="18" charset="0"/>
                          </a:rPr>
                          <m:t>7</m:t>
                        </m:r>
                      </m:e>
                      <m:sup>
                        <m:r>
                          <a:rPr lang="en-IN" i="0" dirty="0">
                            <a:latin typeface="Cambria Math" panose="02040503050406030204" pitchFamily="18" charset="0"/>
                          </a:rPr>
                          <m:t>2</m:t>
                        </m:r>
                      </m:sup>
                    </m:sSup>
                    <m:r>
                      <a:rPr lang="en-US" b="0" i="0" dirty="0" smtClean="0">
                        <a:latin typeface="Cambria Math" panose="02040503050406030204" pitchFamily="18" charset="0"/>
                      </a:rPr>
                      <m:t>+</m:t>
                    </m:r>
                    <m:sSup>
                      <m:sSupPr>
                        <m:ctrlPr>
                          <a:rPr lang="en-IN" i="1" dirty="0">
                            <a:latin typeface="Cambria Math" panose="02040503050406030204" pitchFamily="18" charset="0"/>
                          </a:rPr>
                        </m:ctrlPr>
                      </m:sSupPr>
                      <m:e>
                        <m:r>
                          <a:rPr lang="en-US" b="0" i="1" dirty="0" smtClean="0">
                            <a:latin typeface="Cambria Math" panose="02040503050406030204" pitchFamily="18" charset="0"/>
                          </a:rPr>
                          <m:t>(−1</m:t>
                        </m:r>
                      </m:e>
                      <m:sup>
                        <m:r>
                          <a:rPr lang="en-IN" i="0" dirty="0">
                            <a:latin typeface="Cambria Math" panose="02040503050406030204" pitchFamily="18" charset="0"/>
                          </a:rPr>
                          <m:t>2</m:t>
                        </m:r>
                      </m:sup>
                    </m:sSup>
                    <m:r>
                      <a:rPr lang="en-US" b="0" i="1" dirty="0" smtClean="0">
                        <a:latin typeface="Cambria Math" panose="02040503050406030204" pitchFamily="18" charset="0"/>
                      </a:rPr>
                      <m:t>)+</m:t>
                    </m:r>
                    <m:sSup>
                      <m:sSupPr>
                        <m:ctrlPr>
                          <a:rPr lang="en-IN" i="1" dirty="0">
                            <a:latin typeface="Cambria Math" panose="02040503050406030204" pitchFamily="18" charset="0"/>
                          </a:rPr>
                        </m:ctrlPr>
                      </m:sSupPr>
                      <m:e>
                        <m:r>
                          <a:rPr lang="en-US" b="0" i="1" dirty="0" smtClean="0">
                            <a:latin typeface="Cambria Math" panose="02040503050406030204" pitchFamily="18" charset="0"/>
                          </a:rPr>
                          <m:t>(−9</m:t>
                        </m:r>
                      </m:e>
                      <m:sup>
                        <m:r>
                          <a:rPr lang="en-US" b="0" i="1" dirty="0" smtClean="0">
                            <a:latin typeface="Cambria Math" panose="02040503050406030204" pitchFamily="18" charset="0"/>
                          </a:rPr>
                          <m:t>2</m:t>
                        </m:r>
                      </m:sup>
                    </m:sSup>
                    <m:r>
                      <a:rPr lang="en-US" b="0" i="1" dirty="0" smtClean="0">
                        <a:latin typeface="Cambria Math" panose="02040503050406030204" pitchFamily="18" charset="0"/>
                      </a:rPr>
                      <m:t>)+</m:t>
                    </m:r>
                    <m:sSup>
                      <m:sSupPr>
                        <m:ctrlPr>
                          <a:rPr lang="en-US" b="0" i="1" dirty="0" smtClean="0">
                            <a:latin typeface="Cambria Math" panose="02040503050406030204" pitchFamily="18" charset="0"/>
                          </a:rPr>
                        </m:ctrlPr>
                      </m:sSupPr>
                      <m:e>
                        <m:r>
                          <a:rPr lang="en-US" b="0" i="1" dirty="0" smtClean="0">
                            <a:latin typeface="Cambria Math" panose="02040503050406030204" pitchFamily="18" charset="0"/>
                          </a:rPr>
                          <m:t>3</m:t>
                        </m:r>
                      </m:e>
                      <m:sup>
                        <m:r>
                          <a:rPr lang="en-US" b="0" i="1" dirty="0" smtClean="0">
                            <a:latin typeface="Cambria Math" panose="02040503050406030204" pitchFamily="18" charset="0"/>
                          </a:rPr>
                          <m:t>2</m:t>
                        </m:r>
                      </m:sup>
                    </m:sSup>
                    <m:r>
                      <a:rPr lang="en-US" b="0" i="1" dirty="0" smtClean="0">
                        <a:latin typeface="Cambria Math" panose="02040503050406030204" pitchFamily="18" charset="0"/>
                      </a:rPr>
                      <m:t>−</m:t>
                    </m:r>
                    <m:r>
                      <a:rPr lang="en-US" b="0" i="1" dirty="0" smtClean="0">
                        <a:latin typeface="Cambria Math" panose="02040503050406030204" pitchFamily="18" charset="0"/>
                      </a:rPr>
                      <m:t>𝑐𝑜𝑟𝑟𝑒𝑐𝑡𝑖𝑜𝑛</m:t>
                    </m:r>
                    <m:r>
                      <a:rPr lang="en-US" b="0" i="1" dirty="0" smtClean="0">
                        <a:latin typeface="Cambria Math" panose="02040503050406030204" pitchFamily="18" charset="0"/>
                      </a:rPr>
                      <m:t> </m:t>
                    </m:r>
                    <m:r>
                      <a:rPr lang="en-US" b="0" i="1" dirty="0" smtClean="0">
                        <a:latin typeface="Cambria Math" panose="02040503050406030204" pitchFamily="18" charset="0"/>
                      </a:rPr>
                      <m:t>𝑓𝑎𝑐𝑡𝑜𝑟</m:t>
                    </m:r>
                  </m:oMath>
                </a14:m>
                <a:endParaRPr lang="en-US" b="0" dirty="0"/>
              </a:p>
              <a:p>
                <a:pPr marL="0" indent="0">
                  <a:buNone/>
                </a:pPr>
                <a:r>
                  <a:rPr lang="en-US" dirty="0"/>
                  <a:t>So. SST=214-0.444=213.556</a:t>
                </a:r>
              </a:p>
              <a:p>
                <a:pPr marL="0" indent="0">
                  <a:buNone/>
                </a:pPr>
                <a:r>
                  <a:rPr lang="en-US" b="1" i="1" u="sng" dirty="0"/>
                  <a:t>STEP-5:-CALCULATION OF SSE (total sum of square due to error)</a:t>
                </a:r>
              </a:p>
              <a:p>
                <a:pPr marL="0" indent="0">
                  <a:buNone/>
                </a:pPr>
                <a:r>
                  <a:rPr lang="en-US" dirty="0"/>
                  <a:t>Hence SSE = SST - [SSC+SSR] =213.556 – [130.88+33.556]</a:t>
                </a:r>
              </a:p>
              <a:p>
                <a:pPr marL="0" indent="0">
                  <a:buNone/>
                </a:pPr>
                <a:r>
                  <a:rPr lang="en-US" dirty="0"/>
                  <a:t>     So, SSE=49.126</a:t>
                </a:r>
              </a:p>
              <a:p>
                <a:pPr marL="0" indent="0">
                  <a:buNone/>
                </a:pPr>
                <a:r>
                  <a:rPr lang="en-US" b="1" i="1" u="sng" dirty="0"/>
                  <a:t>STEP-6:-CALCULATE THE RATO OF ‘F’-</a:t>
                </a:r>
                <a:endParaRPr lang="en-US" b="1" i="1" dirty="0"/>
              </a:p>
              <a:p>
                <a:pPr marL="0" indent="0">
                  <a:buNone/>
                </a:pPr>
                <a:r>
                  <a:rPr lang="en-US" b="1" dirty="0"/>
                  <a:t>Formula of ‘F’ =</a:t>
                </a:r>
                <a14:m>
                  <m:oMath xmlns:m="http://schemas.openxmlformats.org/officeDocument/2006/math">
                    <m:f>
                      <m:fPr>
                        <m:ctrlPr>
                          <a:rPr lang="en-US" b="1" i="1" smtClean="0">
                            <a:latin typeface="Cambria Math" panose="02040503050406030204" pitchFamily="18" charset="0"/>
                          </a:rPr>
                        </m:ctrlPr>
                      </m:fPr>
                      <m:num>
                        <m:r>
                          <a:rPr lang="en-US" b="1" i="1" smtClean="0">
                            <a:latin typeface="Cambria Math" panose="02040503050406030204" pitchFamily="18" charset="0"/>
                          </a:rPr>
                          <m:t>𝑴𝑺𝑪</m:t>
                        </m:r>
                      </m:num>
                      <m:den>
                        <m:r>
                          <a:rPr lang="en-US" b="1" i="1" smtClean="0">
                            <a:latin typeface="Cambria Math" panose="02040503050406030204" pitchFamily="18" charset="0"/>
                          </a:rPr>
                          <m:t>𝑴𝑺𝑬</m:t>
                        </m:r>
                      </m:den>
                    </m:f>
                  </m:oMath>
                </a14:m>
                <a:r>
                  <a:rPr lang="en-US" dirty="0"/>
                  <a:t>  Where, MSC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𝑆𝑆𝐶</m:t>
                        </m:r>
                      </m:num>
                      <m:den>
                        <m:r>
                          <a:rPr lang="en-US" b="0" i="1" smtClean="0">
                            <a:latin typeface="Cambria Math" panose="02040503050406030204" pitchFamily="18" charset="0"/>
                          </a:rPr>
                          <m:t>𝐶</m:t>
                        </m:r>
                        <m:r>
                          <a:rPr lang="en-US" b="0" i="1" smtClean="0">
                            <a:latin typeface="Cambria Math" panose="02040503050406030204" pitchFamily="18" charset="0"/>
                          </a:rPr>
                          <m:t>−1</m:t>
                        </m:r>
                      </m:den>
                    </m:f>
                    <m:r>
                      <a:rPr lang="en-US" b="0" i="0" smtClean="0">
                        <a:latin typeface="Cambria Math" panose="02040503050406030204" pitchFamily="18" charset="0"/>
                      </a:rPr>
                      <m:t>=</m:t>
                    </m:r>
                  </m:oMath>
                </a14:m>
                <a:r>
                  <a:rPr lang="en-US" dirty="0"/>
                  <a:t> </a:t>
                </a:r>
                <a14:m>
                  <m:oMath xmlns:m="http://schemas.openxmlformats.org/officeDocument/2006/math">
                    <m:f>
                      <m:fPr>
                        <m:ctrlPr>
                          <a:rPr lang="en-US" i="1" dirty="0" smtClean="0">
                            <a:latin typeface="Cambria Math" panose="02040503050406030204" pitchFamily="18" charset="0"/>
                          </a:rPr>
                        </m:ctrlPr>
                      </m:fPr>
                      <m:num>
                        <m:r>
                          <a:rPr lang="en-US" b="0" i="1" dirty="0" smtClean="0">
                            <a:latin typeface="Cambria Math" panose="02040503050406030204" pitchFamily="18" charset="0"/>
                          </a:rPr>
                          <m:t>130.88</m:t>
                        </m:r>
                      </m:num>
                      <m:den>
                        <m:r>
                          <a:rPr lang="en-US" b="0" i="1" dirty="0" smtClean="0">
                            <a:latin typeface="Cambria Math" panose="02040503050406030204" pitchFamily="18" charset="0"/>
                          </a:rPr>
                          <m:t>3−1</m:t>
                        </m:r>
                      </m:den>
                    </m:f>
                  </m:oMath>
                </a14:m>
                <a:r>
                  <a:rPr lang="en-US" dirty="0"/>
                  <a:t> =65.44</a:t>
                </a:r>
              </a:p>
              <a:p>
                <a:pPr marL="0" indent="0">
                  <a:buNone/>
                </a:pPr>
                <a:r>
                  <a:rPr lang="en-US" dirty="0"/>
                  <a:t>             And, MSE=</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𝑆𝑆𝐸</m:t>
                        </m:r>
                      </m:num>
                      <m:den>
                        <m:r>
                          <a:rPr lang="en-US" b="0" i="1" smtClean="0">
                            <a:latin typeface="Cambria Math" panose="02040503050406030204" pitchFamily="18" charset="0"/>
                          </a:rPr>
                          <m:t>(</m:t>
                        </m:r>
                        <m:r>
                          <a:rPr lang="en-US" b="0" i="1" smtClean="0">
                            <a:latin typeface="Cambria Math" panose="02040503050406030204" pitchFamily="18" charset="0"/>
                          </a:rPr>
                          <m:t>𝐶</m:t>
                        </m:r>
                        <m:r>
                          <a:rPr lang="en-US" b="0" i="1" smtClean="0">
                            <a:latin typeface="Cambria Math" panose="02040503050406030204" pitchFamily="18" charset="0"/>
                          </a:rPr>
                          <m:t>−1)(</m:t>
                        </m:r>
                        <m:r>
                          <a:rPr lang="en-US" b="0" i="1" smtClean="0">
                            <a:latin typeface="Cambria Math" panose="02040503050406030204" pitchFamily="18" charset="0"/>
                          </a:rPr>
                          <m:t>𝑟</m:t>
                        </m:r>
                        <m:r>
                          <a:rPr lang="en-US" b="0" i="1" smtClean="0">
                            <a:latin typeface="Cambria Math" panose="02040503050406030204" pitchFamily="18" charset="0"/>
                          </a:rPr>
                          <m:t>−1)</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49.126</m:t>
                        </m:r>
                      </m:num>
                      <m:den>
                        <m:r>
                          <a:rPr lang="en-US" b="0" i="1" smtClean="0">
                            <a:latin typeface="Cambria Math" panose="02040503050406030204" pitchFamily="18" charset="0"/>
                          </a:rPr>
                          <m:t>2∗2</m:t>
                        </m:r>
                      </m:den>
                    </m:f>
                    <m:r>
                      <a:rPr lang="en-US" b="0" i="1" smtClean="0">
                        <a:latin typeface="Cambria Math" panose="02040503050406030204" pitchFamily="18" charset="0"/>
                      </a:rPr>
                      <m:t>=12.28</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51032" y="623469"/>
                <a:ext cx="9905999" cy="5597237"/>
              </a:xfrm>
              <a:blipFill>
                <a:blip r:embed="rId2"/>
                <a:stretch>
                  <a:fillRect l="-923"/>
                </a:stretch>
              </a:blipFill>
            </p:spPr>
            <p:txBody>
              <a:bodyPr/>
              <a:lstStyle/>
              <a:p>
                <a:r>
                  <a:rPr lang="en-IN">
                    <a:noFill/>
                  </a:rPr>
                  <a:t> </a:t>
                </a:r>
              </a:p>
            </p:txBody>
          </p:sp>
        </mc:Fallback>
      </mc:AlternateContent>
    </p:spTree>
    <p:extLst>
      <p:ext uri="{BB962C8B-B14F-4D97-AF65-F5344CB8AC3E}">
        <p14:creationId xmlns:p14="http://schemas.microsoft.com/office/powerpoint/2010/main" val="1953065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52600" y="406183"/>
                <a:ext cx="9905999" cy="6118659"/>
              </a:xfrm>
            </p:spPr>
            <p:txBody>
              <a:bodyPr/>
              <a:lstStyle/>
              <a:p>
                <a:r>
                  <a:rPr lang="en-US" dirty="0"/>
                  <a:t>          F=</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𝑀𝑆𝑅</m:t>
                        </m:r>
                      </m:num>
                      <m:den>
                        <m:r>
                          <a:rPr lang="en-US" b="0" i="1" smtClean="0">
                            <a:latin typeface="Cambria Math" panose="02040503050406030204" pitchFamily="18" charset="0"/>
                          </a:rPr>
                          <m:t>𝑀𝑆𝐸</m:t>
                        </m:r>
                      </m:den>
                    </m:f>
                    <m:r>
                      <a:rPr lang="en-US" b="0" i="1" smtClean="0">
                        <a:latin typeface="Cambria Math" panose="02040503050406030204" pitchFamily="18" charset="0"/>
                      </a:rPr>
                      <m:t>  </m:t>
                    </m:r>
                    <m:r>
                      <a:rPr lang="en-US" b="0" i="0" smtClean="0">
                        <a:latin typeface="Cambria Math" panose="02040503050406030204" pitchFamily="18" charset="0"/>
                      </a:rPr>
                      <m:t>           </m:t>
                    </m:r>
                    <m:r>
                      <m:rPr>
                        <m:sty m:val="p"/>
                      </m:rPr>
                      <a:rPr lang="en-US" b="0" i="0" smtClean="0">
                        <a:latin typeface="Cambria Math" panose="02040503050406030204" pitchFamily="18" charset="0"/>
                      </a:rPr>
                      <m:t>Where</m:t>
                    </m:r>
                    <m:r>
                      <a:rPr lang="en-US" b="0" i="0" smtClean="0">
                        <a:latin typeface="Cambria Math" panose="02040503050406030204" pitchFamily="18" charset="0"/>
                      </a:rPr>
                      <m:t>, </m:t>
                    </m:r>
                    <m:r>
                      <m:rPr>
                        <m:sty m:val="p"/>
                      </m:rPr>
                      <a:rPr lang="en-US" b="0" i="0" smtClean="0">
                        <a:latin typeface="Cambria Math" panose="02040503050406030204" pitchFamily="18" charset="0"/>
                      </a:rPr>
                      <m:t>MSR</m:t>
                    </m:r>
                    <m:r>
                      <a:rPr lang="en-US" b="0" i="0"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𝑆𝑆𝑅</m:t>
                        </m:r>
                      </m:num>
                      <m:den>
                        <m:r>
                          <a:rPr lang="en-US" b="0" i="1" smtClean="0">
                            <a:latin typeface="Cambria Math" panose="02040503050406030204" pitchFamily="18" charset="0"/>
                          </a:rPr>
                          <m:t>𝑟</m:t>
                        </m:r>
                        <m:r>
                          <a:rPr lang="en-US" b="0" i="1" smtClean="0">
                            <a:latin typeface="Cambria Math" panose="02040503050406030204" pitchFamily="18" charset="0"/>
                          </a:rPr>
                          <m:t>−1</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33.556</m:t>
                        </m:r>
                      </m:num>
                      <m:den>
                        <m:r>
                          <a:rPr lang="en-US" b="0" i="1" smtClean="0">
                            <a:latin typeface="Cambria Math" panose="02040503050406030204" pitchFamily="18" charset="0"/>
                          </a:rPr>
                          <m:t>3−1</m:t>
                        </m:r>
                      </m:den>
                    </m:f>
                  </m:oMath>
                </a14:m>
                <a:r>
                  <a:rPr lang="en-IN" dirty="0"/>
                  <a:t>=16.775</a:t>
                </a:r>
              </a:p>
              <a:p>
                <a:pPr marL="0" indent="0">
                  <a:buNone/>
                </a:pPr>
                <a:r>
                  <a:rPr lang="en-US" dirty="0"/>
                  <a:t>             F=</a:t>
                </a:r>
                <a14:m>
                  <m:oMath xmlns:m="http://schemas.openxmlformats.org/officeDocument/2006/math">
                    <m:f>
                      <m:fPr>
                        <m:ctrlPr>
                          <a:rPr lang="en-US" b="1" i="1" smtClean="0">
                            <a:latin typeface="Cambria Math" panose="02040503050406030204" pitchFamily="18" charset="0"/>
                          </a:rPr>
                        </m:ctrlPr>
                      </m:fPr>
                      <m:num>
                        <m:r>
                          <a:rPr lang="en-US" b="1" i="1" smtClean="0">
                            <a:latin typeface="Cambria Math" panose="02040503050406030204" pitchFamily="18" charset="0"/>
                          </a:rPr>
                          <m:t>𝟏𝟔</m:t>
                        </m:r>
                        <m:r>
                          <a:rPr lang="en-US" b="1" i="1" smtClean="0">
                            <a:latin typeface="Cambria Math" panose="02040503050406030204" pitchFamily="18" charset="0"/>
                          </a:rPr>
                          <m:t>.</m:t>
                        </m:r>
                        <m:r>
                          <a:rPr lang="en-US" b="1" i="1" smtClean="0">
                            <a:latin typeface="Cambria Math" panose="02040503050406030204" pitchFamily="18" charset="0"/>
                          </a:rPr>
                          <m:t>𝟕𝟕𝟓</m:t>
                        </m:r>
                      </m:num>
                      <m:den>
                        <m:r>
                          <a:rPr lang="en-US" b="1" i="1" smtClean="0">
                            <a:latin typeface="Cambria Math" panose="02040503050406030204" pitchFamily="18" charset="0"/>
                          </a:rPr>
                          <m:t>𝟏𝟐</m:t>
                        </m:r>
                        <m:r>
                          <a:rPr lang="en-US" b="1" i="1" smtClean="0">
                            <a:latin typeface="Cambria Math" panose="02040503050406030204" pitchFamily="18" charset="0"/>
                          </a:rPr>
                          <m:t>.</m:t>
                        </m:r>
                        <m:r>
                          <a:rPr lang="en-US" b="1" i="1" smtClean="0">
                            <a:latin typeface="Cambria Math" panose="02040503050406030204" pitchFamily="18" charset="0"/>
                          </a:rPr>
                          <m:t>𝟐𝟖</m:t>
                        </m:r>
                      </m:den>
                    </m:f>
                  </m:oMath>
                </a14:m>
                <a:r>
                  <a:rPr lang="en-IN" b="1" dirty="0"/>
                  <a:t>= 1.36</a:t>
                </a:r>
              </a:p>
              <a:p>
                <a:pPr marL="0" indent="0">
                  <a:buNone/>
                </a:pPr>
                <a:r>
                  <a:rPr lang="en-US" b="1" i="1" u="sng" dirty="0"/>
                  <a:t>STEP-7:-Tabulated Value of F</a:t>
                </a:r>
                <a:r>
                  <a:rPr lang="en-US" u="sng" dirty="0"/>
                  <a:t>:</a:t>
                </a:r>
              </a:p>
              <a:p>
                <a:pPr marL="0" indent="0">
                  <a:buNone/>
                </a:pPr>
                <a:r>
                  <a:rPr lang="en-US" dirty="0"/>
                  <a:t>Level of significance (</a:t>
                </a:r>
                <a:r>
                  <a:rPr lang="el-GR" dirty="0">
                    <a:latin typeface="Times New Roman" panose="02020603050405020304" pitchFamily="18" charset="0"/>
                    <a:cs typeface="Times New Roman" panose="02020603050405020304" pitchFamily="18" charset="0"/>
                  </a:rPr>
                  <a:t>α</a:t>
                </a:r>
                <a:r>
                  <a:rPr lang="en-US" dirty="0">
                    <a:latin typeface="Times New Roman" panose="02020603050405020304" pitchFamily="18" charset="0"/>
                    <a:cs typeface="Times New Roman" panose="02020603050405020304" pitchFamily="18" charset="0"/>
                  </a:rPr>
                  <a:t>)= Assume 5%  </a:t>
                </a:r>
                <a14:m>
                  <m:oMath xmlns:m="http://schemas.openxmlformats.org/officeDocument/2006/math">
                    <m:sSub>
                      <m:sSubPr>
                        <m:ctrlPr>
                          <a:rPr lang="en-US" i="1" dirty="0" smtClean="0">
                            <a:latin typeface="Cambria Math" panose="02040503050406030204" pitchFamily="18" charset="0"/>
                          </a:rPr>
                        </m:ctrlPr>
                      </m:sSubPr>
                      <m:e>
                        <m:r>
                          <m:rPr>
                            <m:nor/>
                          </m:rPr>
                          <a:rPr lang="en-US" dirty="0">
                            <a:latin typeface="Times New Roman" panose="02020603050405020304" pitchFamily="18" charset="0"/>
                            <a:cs typeface="Times New Roman" panose="02020603050405020304" pitchFamily="18" charset="0"/>
                          </a:rPr>
                          <m:t>µ</m:t>
                        </m:r>
                      </m:e>
                      <m:sub>
                        <m:r>
                          <m:rPr>
                            <m:sty m:val="p"/>
                          </m:rPr>
                          <a:rPr lang="en-US" b="0" i="0" dirty="0" smtClean="0">
                            <a:latin typeface="Cambria Math" panose="02040503050406030204" pitchFamily="18" charset="0"/>
                          </a:rPr>
                          <m:t>ic</m:t>
                        </m:r>
                      </m:sub>
                    </m:sSub>
                    <m:r>
                      <a:rPr lang="en-US" b="0" i="1" dirty="0" smtClean="0">
                        <a:latin typeface="Cambria Math" panose="02040503050406030204" pitchFamily="18" charset="0"/>
                      </a:rPr>
                      <m:t>=</m:t>
                    </m:r>
                    <m:r>
                      <a:rPr lang="en-US" b="0" i="1" dirty="0" smtClean="0">
                        <a:latin typeface="Cambria Math" panose="02040503050406030204" pitchFamily="18" charset="0"/>
                      </a:rPr>
                      <m:t>𝑐</m:t>
                    </m:r>
                    <m:r>
                      <a:rPr lang="en-US" b="0" i="1" dirty="0" smtClean="0">
                        <a:latin typeface="Cambria Math" panose="02040503050406030204" pitchFamily="18" charset="0"/>
                      </a:rPr>
                      <m:t>−1=</m:t>
                    </m:r>
                  </m:oMath>
                </a14:m>
                <a:r>
                  <a:rPr lang="en-US" dirty="0"/>
                  <a:t>3-1=2</a:t>
                </a:r>
              </a:p>
              <a:p>
                <a:pPr marL="0" indent="0">
                  <a:buNone/>
                </a:pPr>
                <a:r>
                  <a:rPr lang="en-US" dirty="0"/>
                  <a:t>                                                        </a:t>
                </a:r>
                <a14:m>
                  <m:oMath xmlns:m="http://schemas.openxmlformats.org/officeDocument/2006/math">
                    <m:sSub>
                      <m:sSubPr>
                        <m:ctrlPr>
                          <a:rPr lang="en-US" i="1" dirty="0">
                            <a:latin typeface="Cambria Math" panose="02040503050406030204" pitchFamily="18" charset="0"/>
                          </a:rPr>
                        </m:ctrlPr>
                      </m:sSubPr>
                      <m:e>
                        <m:r>
                          <m:rPr>
                            <m:nor/>
                          </m:rPr>
                          <a:rPr lang="en-US" dirty="0">
                            <a:latin typeface="Times New Roman" panose="02020603050405020304" pitchFamily="18" charset="0"/>
                            <a:cs typeface="Times New Roman" panose="02020603050405020304" pitchFamily="18" charset="0"/>
                          </a:rPr>
                          <m:t>µ</m:t>
                        </m:r>
                      </m:e>
                      <m:sub>
                        <m:r>
                          <m:rPr>
                            <m:sty m:val="p"/>
                          </m:rPr>
                          <a:rPr lang="en-US" dirty="0">
                            <a:latin typeface="Cambria Math" panose="02040503050406030204" pitchFamily="18" charset="0"/>
                          </a:rPr>
                          <m:t>i</m:t>
                        </m:r>
                        <m:r>
                          <a:rPr lang="en-US" b="0" i="1" dirty="0" smtClean="0">
                            <a:latin typeface="Cambria Math" panose="02040503050406030204" pitchFamily="18" charset="0"/>
                          </a:rPr>
                          <m:t>𝑟</m:t>
                        </m:r>
                      </m:sub>
                    </m:sSub>
                    <m:r>
                      <a:rPr lang="en-US" i="1" dirty="0">
                        <a:latin typeface="Cambria Math" panose="02040503050406030204" pitchFamily="18" charset="0"/>
                      </a:rPr>
                      <m:t>=</m:t>
                    </m:r>
                    <m:r>
                      <a:rPr lang="en-US" b="0" i="1" dirty="0" smtClean="0">
                        <a:latin typeface="Cambria Math" panose="02040503050406030204" pitchFamily="18" charset="0"/>
                      </a:rPr>
                      <m:t>𝑟</m:t>
                    </m:r>
                    <m:r>
                      <a:rPr lang="en-US" i="1" dirty="0">
                        <a:latin typeface="Cambria Math" panose="02040503050406030204" pitchFamily="18" charset="0"/>
                      </a:rPr>
                      <m:t>−1</m:t>
                    </m:r>
                    <m:r>
                      <a:rPr lang="en-US" b="0" i="0" dirty="0" smtClean="0">
                        <a:latin typeface="Cambria Math" panose="02040503050406030204" pitchFamily="18" charset="0"/>
                      </a:rPr>
                      <m:t>=</m:t>
                    </m:r>
                  </m:oMath>
                </a14:m>
                <a:r>
                  <a:rPr lang="en-US" dirty="0"/>
                  <a:t>3-1=2</a:t>
                </a:r>
              </a:p>
              <a:p>
                <a:pPr marL="0" indent="0">
                  <a:buNone/>
                </a:pPr>
                <a:r>
                  <a:rPr lang="en-US" dirty="0"/>
                  <a:t>                                                        </a:t>
                </a:r>
                <a14:m>
                  <m:oMath xmlns:m="http://schemas.openxmlformats.org/officeDocument/2006/math">
                    <m:sSub>
                      <m:sSubPr>
                        <m:ctrlPr>
                          <a:rPr lang="en-US" i="1" dirty="0">
                            <a:latin typeface="Cambria Math" panose="02040503050406030204" pitchFamily="18" charset="0"/>
                          </a:rPr>
                        </m:ctrlPr>
                      </m:sSubPr>
                      <m:e>
                        <m:r>
                          <m:rPr>
                            <m:nor/>
                          </m:rPr>
                          <a:rPr lang="en-US" dirty="0">
                            <a:latin typeface="Times New Roman" panose="02020603050405020304" pitchFamily="18" charset="0"/>
                            <a:cs typeface="Times New Roman" panose="02020603050405020304" pitchFamily="18" charset="0"/>
                          </a:rPr>
                          <m:t>µ</m:t>
                        </m:r>
                      </m:e>
                      <m:sub>
                        <m:r>
                          <a:rPr lang="en-US" b="0" i="0" dirty="0" smtClean="0">
                            <a:latin typeface="Cambria Math" panose="02040503050406030204" pitchFamily="18" charset="0"/>
                            <a:cs typeface="Times New Roman" panose="02020603050405020304" pitchFamily="18" charset="0"/>
                          </a:rPr>
                          <m:t>2</m:t>
                        </m:r>
                      </m:sub>
                    </m:sSub>
                  </m:oMath>
                </a14:m>
                <a:r>
                  <a:rPr lang="en-US" dirty="0"/>
                  <a:t>=(c-1)(r-1)=(3-1)(3-1)=2*2=4</a:t>
                </a:r>
              </a:p>
              <a:p>
                <a:pPr marL="0" indent="0">
                  <a:buNone/>
                </a:pPr>
                <a:r>
                  <a:rPr lang="en-US" dirty="0"/>
                  <a:t>                                                        </a:t>
                </a:r>
                <a14:m>
                  <m:oMath xmlns:m="http://schemas.openxmlformats.org/officeDocument/2006/math">
                    <m:sSub>
                      <m:sSubPr>
                        <m:ctrlPr>
                          <a:rPr lang="en-US" i="1" dirty="0">
                            <a:latin typeface="Cambria Math" panose="02040503050406030204" pitchFamily="18" charset="0"/>
                          </a:rPr>
                        </m:ctrlPr>
                      </m:sSubPr>
                      <m:e>
                        <m:r>
                          <m:rPr>
                            <m:nor/>
                          </m:rPr>
                          <a:rPr lang="en-US" dirty="0">
                            <a:latin typeface="Times New Roman" panose="02020603050405020304" pitchFamily="18" charset="0"/>
                            <a:cs typeface="Times New Roman" panose="02020603050405020304" pitchFamily="18" charset="0"/>
                          </a:rPr>
                          <m:t>µ</m:t>
                        </m:r>
                      </m:e>
                      <m:sub/>
                    </m:sSub>
                  </m:oMath>
                </a14:m>
                <a:r>
                  <a:rPr lang="en-US" dirty="0"/>
                  <a:t>=(n-1)=9-1=8</a:t>
                </a:r>
              </a:p>
              <a:p>
                <a:pPr marL="0" indent="0">
                  <a:buNone/>
                </a:pPr>
                <a:r>
                  <a:rPr lang="en-US" dirty="0"/>
                  <a:t>                       F tabulated (2,4)= 6.94</a:t>
                </a:r>
              </a:p>
              <a:p>
                <a:pPr marL="0" indent="0">
                  <a:buNone/>
                </a:pPr>
                <a:r>
                  <a:rPr lang="en-US" dirty="0"/>
                  <a:t>                       F tabulated (2,4)= 6.94</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52600" y="406183"/>
                <a:ext cx="9905999" cy="6118659"/>
              </a:xfrm>
              <a:blipFill>
                <a:blip r:embed="rId2"/>
                <a:stretch>
                  <a:fillRect l="-1601"/>
                </a:stretch>
              </a:blipFill>
            </p:spPr>
            <p:txBody>
              <a:bodyPr/>
              <a:lstStyle/>
              <a:p>
                <a:r>
                  <a:rPr lang="en-IN">
                    <a:noFill/>
                  </a:rPr>
                  <a:t> </a:t>
                </a:r>
              </a:p>
            </p:txBody>
          </p:sp>
        </mc:Fallback>
      </mc:AlternateContent>
    </p:spTree>
    <p:extLst>
      <p:ext uri="{BB962C8B-B14F-4D97-AF65-F5344CB8AC3E}">
        <p14:creationId xmlns:p14="http://schemas.microsoft.com/office/powerpoint/2010/main" val="2487514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48395"/>
            <a:ext cx="9905999" cy="6174077"/>
          </a:xfrm>
        </p:spPr>
        <p:txBody>
          <a:bodyPr/>
          <a:lstStyle/>
          <a:p>
            <a:pPr marL="0" indent="0">
              <a:buNone/>
            </a:pPr>
            <a:r>
              <a:rPr lang="en-US" b="1" i="1" u="sng" dirty="0"/>
              <a:t>STEP-8:-COMPARISON &amp; DECISION</a:t>
            </a:r>
            <a:r>
              <a:rPr lang="en-US" dirty="0"/>
              <a:t>:</a:t>
            </a:r>
          </a:p>
          <a:p>
            <a:pPr marL="0" indent="0">
              <a:buNone/>
            </a:pPr>
            <a:r>
              <a:rPr lang="en-US" dirty="0"/>
              <a:t>F tabulated (2,4) &gt; F calculated (Detergent)</a:t>
            </a:r>
          </a:p>
          <a:p>
            <a:pPr marL="0" indent="0">
              <a:buNone/>
            </a:pPr>
            <a:r>
              <a:rPr lang="en-US" dirty="0"/>
              <a:t>F tabulated (2,4) &gt; F calculated (Water Temperature)</a:t>
            </a:r>
          </a:p>
          <a:p>
            <a:pPr marL="0" indent="0">
              <a:buNone/>
            </a:pPr>
            <a:r>
              <a:rPr lang="en-US" u="sng" dirty="0"/>
              <a:t>CONCLUSION</a:t>
            </a:r>
            <a:r>
              <a:rPr lang="en-US" dirty="0"/>
              <a:t> : IT IS NOT SIGNIFICANT.SO, THERE IS NO SIGNIFICANCE DIFFERENCE IN DETERGENT.</a:t>
            </a:r>
          </a:p>
          <a:p>
            <a:pPr marL="0" indent="0">
              <a:buNone/>
            </a:pPr>
            <a:r>
              <a:rPr lang="en-US" dirty="0"/>
              <a:t>AND THERE IS NO SIGNIFICANCE DIFFERENCE IN WATER TEMPERATURE.</a:t>
            </a:r>
          </a:p>
          <a:p>
            <a:pPr marL="0" indent="0">
              <a:buNone/>
            </a:pPr>
            <a:r>
              <a:rPr lang="en-US" dirty="0"/>
              <a:t>SO THE NULL HYPOTHESIS (Ho) IS ACCEPTED AND THE ALTERNATIVE HYPOTHESIS IS REJECTED BY THE ABOVE FOLLOWING CONCLUSION OBTAINED.</a:t>
            </a:r>
            <a:endParaRPr lang="en-IN" dirty="0"/>
          </a:p>
        </p:txBody>
      </p:sp>
    </p:spTree>
    <p:extLst>
      <p:ext uri="{BB962C8B-B14F-4D97-AF65-F5344CB8AC3E}">
        <p14:creationId xmlns:p14="http://schemas.microsoft.com/office/powerpoint/2010/main" val="2041317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1"/>
            <a:ext cx="4376162" cy="935182"/>
          </a:xfrm>
        </p:spPr>
        <p:txBody>
          <a:bodyPr/>
          <a:lstStyle/>
          <a:p>
            <a:r>
              <a:rPr lang="en-US" b="1" dirty="0"/>
              <a:t>CONCLUSION</a:t>
            </a:r>
            <a:endParaRPr lang="en-IN" b="1" dirty="0"/>
          </a:p>
        </p:txBody>
      </p:sp>
      <p:sp>
        <p:nvSpPr>
          <p:cNvPr id="3" name="Content Placeholder 2"/>
          <p:cNvSpPr>
            <a:spLocks noGrp="1"/>
          </p:cNvSpPr>
          <p:nvPr>
            <p:ph idx="1"/>
          </p:nvPr>
        </p:nvSpPr>
        <p:spPr>
          <a:xfrm>
            <a:off x="1484312" y="1433945"/>
            <a:ext cx="10018713" cy="3124201"/>
          </a:xfrm>
        </p:spPr>
        <p:txBody>
          <a:bodyPr/>
          <a:lstStyle/>
          <a:p>
            <a:pPr marL="0" indent="0">
              <a:buNone/>
            </a:pPr>
            <a:r>
              <a:rPr lang="en-US" dirty="0"/>
              <a:t>In concluding a two-way ANOVA presentation, it's essential to summarize the key findings, including any significant main effects and interactions between factors. Highlight how each factor influences the dependent variable and whether there are any interactions between factors. Discuss any  tests conducted to further understand the differences between groups. Lastly, emphasize the practical implications of the results and suggest potential future research directions.</a:t>
            </a:r>
            <a:endParaRPr lang="en-IN" dirty="0"/>
          </a:p>
        </p:txBody>
      </p:sp>
    </p:spTree>
    <p:extLst>
      <p:ext uri="{BB962C8B-B14F-4D97-AF65-F5344CB8AC3E}">
        <p14:creationId xmlns:p14="http://schemas.microsoft.com/office/powerpoint/2010/main" val="4201791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0456" y="2552700"/>
            <a:ext cx="10018713" cy="1752599"/>
          </a:xfrm>
        </p:spPr>
        <p:txBody>
          <a:bodyPr>
            <a:normAutofit/>
          </a:bodyPr>
          <a:lstStyle/>
          <a:p>
            <a:r>
              <a:rPr lang="en-US" sz="9600" b="1" dirty="0">
                <a:solidFill>
                  <a:srgbClr val="00B050"/>
                </a:solidFill>
              </a:rPr>
              <a:t>THANK YOU</a:t>
            </a:r>
            <a:endParaRPr lang="en-IN" sz="9600" b="1" dirty="0">
              <a:solidFill>
                <a:srgbClr val="00B050"/>
              </a:solidFill>
            </a:endParaRPr>
          </a:p>
        </p:txBody>
      </p:sp>
    </p:spTree>
    <p:extLst>
      <p:ext uri="{BB962C8B-B14F-4D97-AF65-F5344CB8AC3E}">
        <p14:creationId xmlns:p14="http://schemas.microsoft.com/office/powerpoint/2010/main" val="2510577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4611689" cy="414338"/>
          </a:xfrm>
        </p:spPr>
        <p:txBody>
          <a:bodyPr>
            <a:normAutofit fontScale="90000"/>
          </a:bodyPr>
          <a:lstStyle/>
          <a:p>
            <a:r>
              <a:rPr lang="en-US" sz="6600" b="1" dirty="0"/>
              <a:t>CONTENT</a:t>
            </a:r>
            <a:endParaRPr lang="en-IN" sz="6600" b="1" dirty="0"/>
          </a:p>
        </p:txBody>
      </p:sp>
      <p:sp>
        <p:nvSpPr>
          <p:cNvPr id="3" name="Content Placeholder 2"/>
          <p:cNvSpPr>
            <a:spLocks noGrp="1"/>
          </p:cNvSpPr>
          <p:nvPr>
            <p:ph idx="1"/>
          </p:nvPr>
        </p:nvSpPr>
        <p:spPr>
          <a:xfrm>
            <a:off x="2093478" y="2576945"/>
            <a:ext cx="3393354" cy="3657601"/>
          </a:xfrm>
        </p:spPr>
        <p:txBody>
          <a:bodyPr>
            <a:normAutofit/>
          </a:bodyPr>
          <a:lstStyle/>
          <a:p>
            <a:pPr>
              <a:buFont typeface="Wingdings" panose="05000000000000000000" pitchFamily="2" charset="2"/>
              <a:buChar char="q"/>
            </a:pPr>
            <a:r>
              <a:rPr lang="en-US" b="1" dirty="0"/>
              <a:t>INTRODUCTION</a:t>
            </a:r>
          </a:p>
          <a:p>
            <a:pPr>
              <a:buFont typeface="Wingdings" panose="05000000000000000000" pitchFamily="2" charset="2"/>
              <a:buChar char="q"/>
            </a:pPr>
            <a:r>
              <a:rPr lang="en-US" b="1" dirty="0"/>
              <a:t>OBJECTIVES</a:t>
            </a:r>
          </a:p>
          <a:p>
            <a:pPr>
              <a:buFont typeface="Wingdings" panose="05000000000000000000" pitchFamily="2" charset="2"/>
              <a:buChar char="q"/>
            </a:pPr>
            <a:r>
              <a:rPr lang="en-US" b="1" dirty="0"/>
              <a:t>ASSUMPTIONS</a:t>
            </a:r>
          </a:p>
          <a:p>
            <a:pPr>
              <a:buFont typeface="Wingdings" panose="05000000000000000000" pitchFamily="2" charset="2"/>
              <a:buChar char="q"/>
            </a:pPr>
            <a:r>
              <a:rPr lang="en-US" b="1" dirty="0"/>
              <a:t>APPLICATIONS</a:t>
            </a:r>
          </a:p>
          <a:p>
            <a:pPr>
              <a:buFont typeface="Wingdings" panose="05000000000000000000" pitchFamily="2" charset="2"/>
              <a:buChar char="q"/>
            </a:pPr>
            <a:r>
              <a:rPr lang="en-US" b="1" dirty="0"/>
              <a:t>HYPOTHESIS</a:t>
            </a:r>
          </a:p>
          <a:p>
            <a:pPr>
              <a:buFont typeface="Wingdings" panose="05000000000000000000" pitchFamily="2" charset="2"/>
              <a:buChar char="q"/>
            </a:pPr>
            <a:r>
              <a:rPr lang="en-US" b="1" dirty="0"/>
              <a:t>SOLVED EXAMPLE</a:t>
            </a:r>
          </a:p>
          <a:p>
            <a:pPr>
              <a:buFont typeface="Wingdings" panose="05000000000000000000" pitchFamily="2" charset="2"/>
              <a:buChar char="q"/>
            </a:pPr>
            <a:r>
              <a:rPr lang="en-US" b="1" dirty="0"/>
              <a:t>CONCLUSION</a:t>
            </a:r>
          </a:p>
          <a:p>
            <a:pPr>
              <a:buFont typeface="Wingdings" panose="05000000000000000000" pitchFamily="2" charset="2"/>
              <a:buChar char="q"/>
            </a:pPr>
            <a:endParaRPr lang="en-US" b="1" dirty="0"/>
          </a:p>
          <a:p>
            <a:pPr marL="0" indent="0">
              <a:buNone/>
            </a:pPr>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2127907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7780" y="618518"/>
            <a:ext cx="4663642" cy="614537"/>
          </a:xfrm>
        </p:spPr>
        <p:txBody>
          <a:bodyPr>
            <a:normAutofit fontScale="90000"/>
          </a:bodyPr>
          <a:lstStyle/>
          <a:p>
            <a:r>
              <a:rPr lang="en-US" b="1" dirty="0"/>
              <a:t>INTRODUCTION:-</a:t>
            </a:r>
            <a:endParaRPr lang="en-IN" b="1" dirty="0"/>
          </a:p>
        </p:txBody>
      </p:sp>
      <p:sp>
        <p:nvSpPr>
          <p:cNvPr id="3" name="Content Placeholder 2"/>
          <p:cNvSpPr>
            <a:spLocks noGrp="1"/>
          </p:cNvSpPr>
          <p:nvPr>
            <p:ph idx="1"/>
          </p:nvPr>
        </p:nvSpPr>
        <p:spPr>
          <a:xfrm>
            <a:off x="1711039" y="1265815"/>
            <a:ext cx="9905999" cy="3541714"/>
          </a:xfrm>
        </p:spPr>
        <p:txBody>
          <a:bodyPr>
            <a:normAutofit/>
          </a:bodyPr>
          <a:lstStyle/>
          <a:p>
            <a:pPr>
              <a:buFont typeface="Wingdings" panose="05000000000000000000" pitchFamily="2" charset="2"/>
              <a:buChar char="Ø"/>
            </a:pPr>
            <a:r>
              <a:rPr lang="en-US" dirty="0"/>
              <a:t>ANOVA, or Analysis of Variance, is a test used to determine differences between research results from three or more unrelated samples or groups.</a:t>
            </a:r>
          </a:p>
          <a:p>
            <a:pPr>
              <a:buFont typeface="Wingdings" panose="05000000000000000000" pitchFamily="2" charset="2"/>
              <a:buChar char="Ø"/>
            </a:pPr>
            <a:r>
              <a:rPr lang="en-US" dirty="0"/>
              <a:t>Example: three types of fertilizers are used on three groups of plants for five weeks.</a:t>
            </a:r>
          </a:p>
          <a:p>
            <a:pPr marL="0" indent="0">
              <a:buNone/>
            </a:pPr>
            <a:r>
              <a:rPr lang="en-US" b="1" i="1" u="sng" dirty="0"/>
              <a:t>TYPES OF ANOVA</a:t>
            </a:r>
          </a:p>
          <a:p>
            <a:pPr marL="457200" indent="-457200">
              <a:buFont typeface="+mj-lt"/>
              <a:buAutoNum type="arabicPeriod"/>
            </a:pPr>
            <a:r>
              <a:rPr lang="en-US" dirty="0"/>
              <a:t>ONE WAY ANOVA</a:t>
            </a:r>
          </a:p>
          <a:p>
            <a:pPr marL="457200" indent="-457200">
              <a:buFont typeface="+mj-lt"/>
              <a:buAutoNum type="arabicPeriod"/>
            </a:pPr>
            <a:r>
              <a:rPr lang="en-US" dirty="0"/>
              <a:t>TWO WAY ANOVA.</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6838" y="3110343"/>
            <a:ext cx="3851563" cy="2143125"/>
          </a:xfrm>
          <a:prstGeom prst="rect">
            <a:avLst/>
          </a:prstGeom>
        </p:spPr>
      </p:pic>
    </p:spTree>
    <p:extLst>
      <p:ext uri="{BB962C8B-B14F-4D97-AF65-F5344CB8AC3E}">
        <p14:creationId xmlns:p14="http://schemas.microsoft.com/office/powerpoint/2010/main" val="1615354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651" y="618518"/>
            <a:ext cx="4594369" cy="725373"/>
          </a:xfrm>
        </p:spPr>
        <p:txBody>
          <a:bodyPr>
            <a:normAutofit/>
          </a:bodyPr>
          <a:lstStyle/>
          <a:p>
            <a:r>
              <a:rPr lang="en-US" b="1" dirty="0"/>
              <a:t>ONE-WAY ANOVA:-</a:t>
            </a:r>
            <a:endParaRPr lang="en-IN" b="1" dirty="0"/>
          </a:p>
        </p:txBody>
      </p:sp>
      <p:sp>
        <p:nvSpPr>
          <p:cNvPr id="3" name="Content Placeholder 2"/>
          <p:cNvSpPr>
            <a:spLocks noGrp="1"/>
          </p:cNvSpPr>
          <p:nvPr>
            <p:ph idx="1"/>
          </p:nvPr>
        </p:nvSpPr>
        <p:spPr>
          <a:xfrm>
            <a:off x="1487777" y="1667599"/>
            <a:ext cx="9905999" cy="3541714"/>
          </a:xfrm>
        </p:spPr>
        <p:txBody>
          <a:bodyPr>
            <a:normAutofit/>
          </a:bodyPr>
          <a:lstStyle/>
          <a:p>
            <a:r>
              <a:rPr lang="en-US" dirty="0"/>
              <a:t>One-way ANOVA - One-way ANOVA is a hypothesis test.</a:t>
            </a:r>
          </a:p>
          <a:p>
            <a:r>
              <a:rPr lang="en-US" dirty="0"/>
              <a:t>A one-way ANOVA uses one independent variable.</a:t>
            </a:r>
          </a:p>
          <a:p>
            <a:r>
              <a:rPr lang="en-US" dirty="0"/>
              <a:t>Number of observations need not to be same in each group.</a:t>
            </a:r>
          </a:p>
          <a:p>
            <a:r>
              <a:rPr lang="en-US" dirty="0"/>
              <a:t>One-way ANOVA need to satisfy only two principles of design and experiment i.e., replication and randomization.</a:t>
            </a:r>
          </a:p>
          <a:p>
            <a:r>
              <a:rPr lang="en-US" dirty="0"/>
              <a:t>EXAMPLE: Compares the monthly income of residents who live in urban and suburban areas.</a:t>
            </a:r>
            <a:endParaRPr lang="en-IN" dirty="0"/>
          </a:p>
        </p:txBody>
      </p:sp>
    </p:spTree>
    <p:extLst>
      <p:ext uri="{BB962C8B-B14F-4D97-AF65-F5344CB8AC3E}">
        <p14:creationId xmlns:p14="http://schemas.microsoft.com/office/powerpoint/2010/main" val="378829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6325" y="687791"/>
            <a:ext cx="4954588" cy="656100"/>
          </a:xfrm>
        </p:spPr>
        <p:txBody>
          <a:bodyPr>
            <a:normAutofit fontScale="90000"/>
          </a:bodyPr>
          <a:lstStyle/>
          <a:p>
            <a:r>
              <a:rPr lang="en-US" b="1" dirty="0"/>
              <a:t>TWO-WAY ANOVA:-</a:t>
            </a:r>
            <a:endParaRPr lang="en-IN" b="1" dirty="0"/>
          </a:p>
        </p:txBody>
      </p:sp>
      <p:sp>
        <p:nvSpPr>
          <p:cNvPr id="3" name="Content Placeholder 2"/>
          <p:cNvSpPr>
            <a:spLocks noGrp="1"/>
          </p:cNvSpPr>
          <p:nvPr>
            <p:ph idx="1"/>
          </p:nvPr>
        </p:nvSpPr>
        <p:spPr>
          <a:xfrm>
            <a:off x="1764871" y="1806141"/>
            <a:ext cx="9905999" cy="3541714"/>
          </a:xfrm>
        </p:spPr>
        <p:txBody>
          <a:bodyPr>
            <a:normAutofit/>
          </a:bodyPr>
          <a:lstStyle/>
          <a:p>
            <a:r>
              <a:rPr lang="en-US" dirty="0"/>
              <a:t>Two-way ANOVA is a statistical technique.</a:t>
            </a:r>
          </a:p>
          <a:p>
            <a:r>
              <a:rPr lang="en-US" dirty="0"/>
              <a:t>Two-way ANOVA uses two independent variables.</a:t>
            </a:r>
          </a:p>
          <a:p>
            <a:r>
              <a:rPr lang="en-US" dirty="0"/>
              <a:t>Number of observations need to be equal in each group.</a:t>
            </a:r>
          </a:p>
          <a:p>
            <a:r>
              <a:rPr lang="en-US" dirty="0"/>
              <a:t>Two-way ANOVA need to satisfy all three principles which are replication, randomization, and local control.</a:t>
            </a:r>
          </a:p>
          <a:p>
            <a:r>
              <a:rPr lang="en-US" dirty="0"/>
              <a:t>EXAMPLE: A company might use 2-way ANOVA to compare workers and productivity based on gender and department.</a:t>
            </a:r>
            <a:endParaRPr lang="en-IN" dirty="0"/>
          </a:p>
        </p:txBody>
      </p:sp>
    </p:spTree>
    <p:extLst>
      <p:ext uri="{BB962C8B-B14F-4D97-AF65-F5344CB8AC3E}">
        <p14:creationId xmlns:p14="http://schemas.microsoft.com/office/powerpoint/2010/main" val="896116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9452" y="623567"/>
            <a:ext cx="3957060" cy="1251847"/>
          </a:xfrm>
        </p:spPr>
        <p:txBody>
          <a:bodyPr/>
          <a:lstStyle/>
          <a:p>
            <a:r>
              <a:rPr lang="en-US" b="1" dirty="0"/>
              <a:t>Objectives:-</a:t>
            </a:r>
            <a:endParaRPr lang="en-IN" b="1" dirty="0"/>
          </a:p>
        </p:txBody>
      </p:sp>
      <p:sp>
        <p:nvSpPr>
          <p:cNvPr id="3" name="Content Placeholder 2"/>
          <p:cNvSpPr>
            <a:spLocks noGrp="1"/>
          </p:cNvSpPr>
          <p:nvPr>
            <p:ph idx="1"/>
          </p:nvPr>
        </p:nvSpPr>
        <p:spPr>
          <a:xfrm>
            <a:off x="2055817" y="1620982"/>
            <a:ext cx="9304910" cy="4890654"/>
          </a:xfrm>
        </p:spPr>
        <p:txBody>
          <a:bodyPr>
            <a:normAutofit/>
          </a:bodyPr>
          <a:lstStyle/>
          <a:p>
            <a:pPr>
              <a:buFont typeface="Wingdings" panose="05000000000000000000" pitchFamily="2" charset="2"/>
              <a:buChar char="v"/>
            </a:pPr>
            <a:r>
              <a:rPr lang="en-US" sz="2800" b="1" dirty="0"/>
              <a:t>Determine Main Effects: </a:t>
            </a:r>
            <a:r>
              <a:rPr lang="en-US" sz="2800" dirty="0"/>
              <a:t>Determine</a:t>
            </a:r>
            <a:r>
              <a:rPr lang="en-US" sz="2800" b="1" dirty="0"/>
              <a:t> </a:t>
            </a:r>
            <a:r>
              <a:rPr lang="en-US" sz="2800" dirty="0"/>
              <a:t>each independent variable has a significant effect on dependent variable</a:t>
            </a:r>
          </a:p>
          <a:p>
            <a:pPr>
              <a:buFont typeface="Wingdings" panose="05000000000000000000" pitchFamily="2" charset="2"/>
              <a:buChar char="v"/>
            </a:pPr>
            <a:r>
              <a:rPr lang="en-US" sz="2800" b="1" dirty="0"/>
              <a:t>Investigate Interaction Effect: </a:t>
            </a:r>
            <a:r>
              <a:rPr lang="en-US" sz="2800" dirty="0"/>
              <a:t>Weather</a:t>
            </a:r>
            <a:r>
              <a:rPr lang="en-US" sz="2800" b="1" dirty="0"/>
              <a:t> </a:t>
            </a:r>
            <a:r>
              <a:rPr lang="en-US" sz="2800" dirty="0"/>
              <a:t>there is an interaction between two independent variables.</a:t>
            </a:r>
          </a:p>
          <a:p>
            <a:pPr>
              <a:buFont typeface="Wingdings" panose="05000000000000000000" pitchFamily="2" charset="2"/>
              <a:buChar char="v"/>
            </a:pPr>
            <a:r>
              <a:rPr lang="en-US" sz="2800" b="1" dirty="0"/>
              <a:t>Estimate: </a:t>
            </a:r>
            <a:r>
              <a:rPr lang="en-US" sz="2800" dirty="0"/>
              <a:t>the effect size of each independent variable and their interaction on the dependent variable.</a:t>
            </a:r>
          </a:p>
          <a:p>
            <a:pPr>
              <a:buFont typeface="Wingdings" panose="05000000000000000000" pitchFamily="2" charset="2"/>
              <a:buChar char="v"/>
            </a:pPr>
            <a:r>
              <a:rPr lang="en-US" sz="2800" b="1" dirty="0"/>
              <a:t>Assumption Check</a:t>
            </a:r>
            <a:r>
              <a:rPr lang="en-US" sz="2800" dirty="0"/>
              <a:t>: Checking assumption like normality, homogeneity of </a:t>
            </a:r>
            <a:r>
              <a:rPr lang="en-US" sz="2800" dirty="0" err="1"/>
              <a:t>varience</a:t>
            </a:r>
            <a:r>
              <a:rPr lang="en-US" sz="2800" dirty="0"/>
              <a:t> and independence of observations to ensure the validity of results.</a:t>
            </a:r>
            <a:endParaRPr lang="en-IN" dirty="0"/>
          </a:p>
        </p:txBody>
      </p:sp>
    </p:spTree>
    <p:extLst>
      <p:ext uri="{BB962C8B-B14F-4D97-AF65-F5344CB8AC3E}">
        <p14:creationId xmlns:p14="http://schemas.microsoft.com/office/powerpoint/2010/main" val="2824505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5622" y="734291"/>
            <a:ext cx="3193472" cy="1113300"/>
          </a:xfrm>
        </p:spPr>
        <p:txBody>
          <a:bodyPr>
            <a:normAutofit fontScale="90000"/>
          </a:bodyPr>
          <a:lstStyle/>
          <a:p>
            <a:r>
              <a:rPr lang="en-US" b="1" dirty="0"/>
              <a:t>Assumptions:-</a:t>
            </a:r>
            <a:endParaRPr lang="en-IN" b="1" dirty="0"/>
          </a:p>
        </p:txBody>
      </p:sp>
      <p:sp>
        <p:nvSpPr>
          <p:cNvPr id="3" name="Content Placeholder 2"/>
          <p:cNvSpPr>
            <a:spLocks noGrp="1"/>
          </p:cNvSpPr>
          <p:nvPr>
            <p:ph idx="1"/>
          </p:nvPr>
        </p:nvSpPr>
        <p:spPr>
          <a:xfrm>
            <a:off x="1655622" y="1847591"/>
            <a:ext cx="9982200" cy="4752112"/>
          </a:xfrm>
        </p:spPr>
        <p:txBody>
          <a:bodyPr>
            <a:noAutofit/>
          </a:bodyPr>
          <a:lstStyle/>
          <a:p>
            <a:r>
              <a:rPr lang="en-US" dirty="0"/>
              <a:t>1. *</a:t>
            </a:r>
            <a:r>
              <a:rPr lang="en-US" b="1" u="sng" dirty="0"/>
              <a:t>Independence</a:t>
            </a:r>
            <a:r>
              <a:rPr lang="en-US" dirty="0"/>
              <a:t>:* Observations within groups must be independent of each other.</a:t>
            </a:r>
          </a:p>
          <a:p>
            <a:r>
              <a:rPr lang="en-US" dirty="0"/>
              <a:t>2. *</a:t>
            </a:r>
            <a:r>
              <a:rPr lang="en-US" b="1" u="sng" dirty="0"/>
              <a:t>Normality</a:t>
            </a:r>
            <a:r>
              <a:rPr lang="en-US" dirty="0"/>
              <a:t>:* The dependent variable should be normally distributed within each group.</a:t>
            </a:r>
          </a:p>
          <a:p>
            <a:r>
              <a:rPr lang="en-US" dirty="0"/>
              <a:t>3. *</a:t>
            </a:r>
            <a:r>
              <a:rPr lang="en-US" b="1" u="sng" dirty="0"/>
              <a:t>Homogeneity of variances</a:t>
            </a:r>
            <a:r>
              <a:rPr lang="en-US" dirty="0"/>
              <a:t>:* The variances of the dependent variable should be approximately equal across all groups and combinations of groups.</a:t>
            </a:r>
          </a:p>
          <a:p>
            <a:r>
              <a:rPr lang="en-US" dirty="0"/>
              <a:t>4. </a:t>
            </a:r>
            <a:r>
              <a:rPr lang="en-US" b="1" u="sng" dirty="0"/>
              <a:t>*(Random Sampling)</a:t>
            </a:r>
            <a:r>
              <a:rPr lang="en-US" dirty="0"/>
              <a:t>:*The data are collected using random sampling, ensures that the sample is representative of the population.</a:t>
            </a:r>
          </a:p>
        </p:txBody>
      </p:sp>
    </p:spTree>
    <p:extLst>
      <p:ext uri="{BB962C8B-B14F-4D97-AF65-F5344CB8AC3E}">
        <p14:creationId xmlns:p14="http://schemas.microsoft.com/office/powerpoint/2010/main" val="3476887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7890" y="1200408"/>
            <a:ext cx="3946246" cy="1630969"/>
          </a:xfrm>
        </p:spPr>
        <p:txBody>
          <a:bodyPr/>
          <a:lstStyle/>
          <a:p>
            <a:r>
              <a:rPr lang="en-US" b="1" dirty="0"/>
              <a:t>Application for two way </a:t>
            </a:r>
            <a:r>
              <a:rPr lang="en-US" b="1" dirty="0" err="1"/>
              <a:t>anova</a:t>
            </a:r>
            <a:endParaRPr lang="en-IN" b="1" dirty="0"/>
          </a:p>
        </p:txBody>
      </p:sp>
      <p:sp>
        <p:nvSpPr>
          <p:cNvPr id="3" name="Content Placeholder 2"/>
          <p:cNvSpPr>
            <a:spLocks noGrp="1"/>
          </p:cNvSpPr>
          <p:nvPr>
            <p:ph idx="1"/>
          </p:nvPr>
        </p:nvSpPr>
        <p:spPr>
          <a:xfrm>
            <a:off x="1667889" y="2937163"/>
            <a:ext cx="4387971" cy="3726874"/>
          </a:xfrm>
        </p:spPr>
        <p:txBody>
          <a:bodyPr/>
          <a:lstStyle/>
          <a:p>
            <a:r>
              <a:rPr lang="en-US" dirty="0"/>
              <a:t>Medicine / health science</a:t>
            </a:r>
          </a:p>
          <a:p>
            <a:r>
              <a:rPr lang="en-US" dirty="0"/>
              <a:t>Marketing</a:t>
            </a:r>
          </a:p>
          <a:p>
            <a:r>
              <a:rPr lang="en-US" dirty="0"/>
              <a:t>Agriculture</a:t>
            </a:r>
          </a:p>
          <a:p>
            <a:r>
              <a:rPr lang="en-US" dirty="0"/>
              <a:t>Manufacturing / engineering</a:t>
            </a:r>
            <a:endParaRPr lang="en-IN" dirty="0"/>
          </a:p>
        </p:txBody>
      </p:sp>
      <p:sp>
        <p:nvSpPr>
          <p:cNvPr id="4" name="TextBox 3"/>
          <p:cNvSpPr txBox="1"/>
          <p:nvPr/>
        </p:nvSpPr>
        <p:spPr>
          <a:xfrm>
            <a:off x="6911716" y="1325920"/>
            <a:ext cx="4684539" cy="4308872"/>
          </a:xfrm>
          <a:prstGeom prst="rect">
            <a:avLst/>
          </a:prstGeom>
          <a:noFill/>
        </p:spPr>
        <p:txBody>
          <a:bodyPr wrap="square" rtlCol="0">
            <a:spAutoFit/>
          </a:bodyPr>
          <a:lstStyle/>
          <a:p>
            <a:r>
              <a:rPr lang="en-US" sz="4400" b="1" dirty="0"/>
              <a:t>Steps for two way </a:t>
            </a:r>
            <a:r>
              <a:rPr lang="en-US" sz="4400" b="1" dirty="0" err="1"/>
              <a:t>Anova</a:t>
            </a:r>
            <a:endParaRPr lang="en-US" sz="4400" b="1" dirty="0"/>
          </a:p>
          <a:p>
            <a:endParaRPr lang="en-US" dirty="0"/>
          </a:p>
          <a:p>
            <a:pPr marL="457200" indent="-457200">
              <a:buFont typeface="Arial" panose="020B0604020202020204" pitchFamily="34" charset="0"/>
              <a:buChar char="•"/>
            </a:pPr>
            <a:r>
              <a:rPr lang="en-US" sz="2800" dirty="0"/>
              <a:t>Formulate hypothesis</a:t>
            </a:r>
          </a:p>
          <a:p>
            <a:pPr marL="457200" indent="-457200">
              <a:buFont typeface="Arial" panose="020B0604020202020204" pitchFamily="34" charset="0"/>
              <a:buChar char="•"/>
            </a:pPr>
            <a:r>
              <a:rPr lang="en-US" sz="2800" dirty="0"/>
              <a:t>Check assumptions</a:t>
            </a:r>
          </a:p>
          <a:p>
            <a:pPr marL="457200" indent="-457200">
              <a:buFont typeface="Arial" panose="020B0604020202020204" pitchFamily="34" charset="0"/>
              <a:buChar char="•"/>
            </a:pPr>
            <a:r>
              <a:rPr lang="en-US" sz="2800" dirty="0"/>
              <a:t>Collect data </a:t>
            </a:r>
          </a:p>
          <a:p>
            <a:pPr marL="457200" indent="-457200">
              <a:buFont typeface="Arial" panose="020B0604020202020204" pitchFamily="34" charset="0"/>
              <a:buChar char="•"/>
            </a:pPr>
            <a:r>
              <a:rPr lang="en-US" sz="2800" dirty="0"/>
              <a:t>Analyze Data</a:t>
            </a:r>
          </a:p>
          <a:p>
            <a:pPr marL="457200" indent="-457200">
              <a:buFont typeface="Arial" panose="020B0604020202020204" pitchFamily="34" charset="0"/>
              <a:buChar char="•"/>
            </a:pPr>
            <a:r>
              <a:rPr lang="en-US" sz="2800" dirty="0"/>
              <a:t>Interpret Results</a:t>
            </a:r>
          </a:p>
          <a:p>
            <a:pPr marL="457200" indent="-457200">
              <a:buFont typeface="Arial" panose="020B0604020202020204" pitchFamily="34" charset="0"/>
              <a:buChar char="•"/>
            </a:pPr>
            <a:r>
              <a:rPr lang="en-US" sz="2800" dirty="0"/>
              <a:t>Report Findings.</a:t>
            </a:r>
            <a:endParaRPr lang="en-IN" sz="2800" dirty="0"/>
          </a:p>
        </p:txBody>
      </p:sp>
    </p:spTree>
    <p:extLst>
      <p:ext uri="{BB962C8B-B14F-4D97-AF65-F5344CB8AC3E}">
        <p14:creationId xmlns:p14="http://schemas.microsoft.com/office/powerpoint/2010/main" val="2676321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925" y="618518"/>
            <a:ext cx="2862551" cy="725373"/>
          </a:xfrm>
        </p:spPr>
        <p:txBody>
          <a:bodyPr>
            <a:normAutofit fontScale="90000"/>
          </a:bodyPr>
          <a:lstStyle/>
          <a:p>
            <a:r>
              <a:rPr lang="en-US" b="1" dirty="0"/>
              <a:t>Hypothesis:-</a:t>
            </a:r>
            <a:endParaRPr lang="en-IN" b="1" dirty="0"/>
          </a:p>
        </p:txBody>
      </p:sp>
      <p:sp>
        <p:nvSpPr>
          <p:cNvPr id="3" name="Content Placeholder 2"/>
          <p:cNvSpPr>
            <a:spLocks noGrp="1"/>
          </p:cNvSpPr>
          <p:nvPr>
            <p:ph idx="1"/>
          </p:nvPr>
        </p:nvSpPr>
        <p:spPr>
          <a:xfrm>
            <a:off x="1626325" y="1658142"/>
            <a:ext cx="9374186" cy="3869821"/>
          </a:xfrm>
        </p:spPr>
        <p:txBody>
          <a:bodyPr>
            <a:normAutofit/>
          </a:bodyPr>
          <a:lstStyle/>
          <a:p>
            <a:r>
              <a:rPr lang="en-US" sz="2800" dirty="0"/>
              <a:t>1. *</a:t>
            </a:r>
            <a:r>
              <a:rPr lang="en-US" sz="2800" b="1" u="sng" dirty="0"/>
              <a:t>Null Hypothesis (H0</a:t>
            </a:r>
            <a:r>
              <a:rPr lang="en-US" sz="2800" dirty="0"/>
              <a:t>)*:   - There is no interaction between the two independent variables.   - There are no main effects of either independent variable.</a:t>
            </a:r>
          </a:p>
          <a:p>
            <a:r>
              <a:rPr lang="en-US" sz="2800" dirty="0"/>
              <a:t>2. *</a:t>
            </a:r>
            <a:r>
              <a:rPr lang="en-US" sz="2800" b="1" u="sng" dirty="0"/>
              <a:t>Alternative Hypothesis (H1</a:t>
            </a:r>
            <a:r>
              <a:rPr lang="en-US" sz="2800" dirty="0"/>
              <a:t>)*:   - There is interaction between the two independent variables.   - There are main effects of at least one of the independent variables.</a:t>
            </a:r>
            <a:endParaRPr lang="en-IN" sz="2800" dirty="0"/>
          </a:p>
        </p:txBody>
      </p:sp>
    </p:spTree>
    <p:extLst>
      <p:ext uri="{BB962C8B-B14F-4D97-AF65-F5344CB8AC3E}">
        <p14:creationId xmlns:p14="http://schemas.microsoft.com/office/powerpoint/2010/main" val="2096789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820</TotalTime>
  <Words>1011</Words>
  <Application>Microsoft Office PowerPoint</Application>
  <PresentationFormat>Widescreen</PresentationFormat>
  <Paragraphs>146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Cambria Math</vt:lpstr>
      <vt:lpstr>Corbel</vt:lpstr>
      <vt:lpstr>Times New Roman</vt:lpstr>
      <vt:lpstr>Wingdings</vt:lpstr>
      <vt:lpstr>Parallax</vt:lpstr>
      <vt:lpstr>TWO WAY ANOVA</vt:lpstr>
      <vt:lpstr>CONTENT</vt:lpstr>
      <vt:lpstr>INTRODUCTION:-</vt:lpstr>
      <vt:lpstr>ONE-WAY ANOVA:-</vt:lpstr>
      <vt:lpstr>TWO-WAY ANOVA:-</vt:lpstr>
      <vt:lpstr>Objectives:-</vt:lpstr>
      <vt:lpstr>Assumptions:-</vt:lpstr>
      <vt:lpstr>Application for two way anova</vt:lpstr>
      <vt:lpstr>Hypothesis:-</vt:lpstr>
      <vt:lpstr>EXAMPLE QUESTION</vt:lpstr>
      <vt:lpstr>PowerPoint Presentation</vt:lpstr>
      <vt:lpstr>PowerPoint Presentation</vt:lpstr>
      <vt:lpstr>PowerPoint Presentation</vt:lpstr>
      <vt:lpstr>PowerPoint Presentation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WAY ENOVA</dc:title>
  <dc:creator>user</dc:creator>
  <cp:lastModifiedBy>OWNER</cp:lastModifiedBy>
  <cp:revision>63</cp:revision>
  <dcterms:created xsi:type="dcterms:W3CDTF">2024-04-10T11:48:58Z</dcterms:created>
  <dcterms:modified xsi:type="dcterms:W3CDTF">2025-01-20T16:39:11Z</dcterms:modified>
</cp:coreProperties>
</file>